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70" r:id="rId1"/>
    <p:sldMasterId id="2147483784" r:id="rId2"/>
    <p:sldMasterId id="2147483795" r:id="rId3"/>
  </p:sldMasterIdLst>
  <p:notesMasterIdLst>
    <p:notesMasterId r:id="rId20"/>
  </p:notesMasterIdLst>
  <p:handoutMasterIdLst>
    <p:handoutMasterId r:id="rId21"/>
  </p:handoutMasterIdLst>
  <p:sldIdLst>
    <p:sldId id="295" r:id="rId4"/>
    <p:sldId id="285" r:id="rId5"/>
    <p:sldId id="297" r:id="rId6"/>
    <p:sldId id="289" r:id="rId7"/>
    <p:sldId id="290" r:id="rId8"/>
    <p:sldId id="300" r:id="rId9"/>
    <p:sldId id="301" r:id="rId10"/>
    <p:sldId id="302" r:id="rId11"/>
    <p:sldId id="283" r:id="rId12"/>
    <p:sldId id="293" r:id="rId13"/>
    <p:sldId id="294" r:id="rId14"/>
    <p:sldId id="284" r:id="rId15"/>
    <p:sldId id="273" r:id="rId16"/>
    <p:sldId id="291" r:id="rId17"/>
    <p:sldId id="292" r:id="rId18"/>
    <p:sldId id="296" r:id="rId19"/>
  </p:sldIdLst>
  <p:sldSz cx="9144000" cy="6858000" type="screen4x3"/>
  <p:notesSz cx="6808788" cy="9939338"/>
  <p:defaultTextStyle>
    <a:defPPr>
      <a:defRPr lang="ru-RU"/>
    </a:defPPr>
    <a:lvl1pPr marL="0" algn="l" defTabSz="91133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5670" algn="l" defTabSz="91133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1339" algn="l" defTabSz="91133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67010" algn="l" defTabSz="91133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2680" algn="l" defTabSz="91133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78347" algn="l" defTabSz="91133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34018" algn="l" defTabSz="91133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189688" algn="l" defTabSz="91133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45356" algn="l" defTabSz="91133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E4CE91C1-5FC0-4201-94AB-90A95122A2B1}">
          <p14:sldIdLst>
            <p14:sldId id="295"/>
            <p14:sldId id="285"/>
            <p14:sldId id="297"/>
            <p14:sldId id="289"/>
            <p14:sldId id="290"/>
            <p14:sldId id="300"/>
            <p14:sldId id="301"/>
            <p14:sldId id="302"/>
            <p14:sldId id="283"/>
            <p14:sldId id="293"/>
            <p14:sldId id="294"/>
            <p14:sldId id="284"/>
            <p14:sldId id="273"/>
            <p14:sldId id="291"/>
            <p14:sldId id="292"/>
            <p14:sldId id="296"/>
          </p14:sldIdLst>
        </p14:section>
        <p14:section name="Раздел без заголовка" id="{E881454F-21E9-44F0-83DE-0AE29298CE83}">
          <p14:sldIdLst/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496" autoAdjust="0"/>
    <p:restoredTop sz="94660"/>
  </p:normalViewPr>
  <p:slideViewPr>
    <p:cSldViewPr>
      <p:cViewPr varScale="1">
        <p:scale>
          <a:sx n="87" d="100"/>
          <a:sy n="87" d="100"/>
        </p:scale>
        <p:origin x="-147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" Type="http://schemas.openxmlformats.org/officeDocument/2006/relationships/slideMaster" Target="slideMasters/slideMaster3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viewProps" Target="view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0475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6738" y="0"/>
            <a:ext cx="2950475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3FEFE1E-09AC-43C9-83DB-DA16C4EFAD5A}" type="datetimeFigureOut">
              <a:rPr lang="ru-RU" smtClean="0"/>
              <a:t>24.04.2019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40646"/>
            <a:ext cx="2950475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6738" y="9440646"/>
            <a:ext cx="2950475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D32E59-5430-4B7E-B332-70A890C591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288235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0475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6738" y="0"/>
            <a:ext cx="2950475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BB1D320-02C3-4FD4-AFAE-FEA95C4BC083}" type="datetimeFigureOut">
              <a:rPr lang="ru-RU" smtClean="0"/>
              <a:t>24.04.2019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20750" y="746125"/>
            <a:ext cx="4968875" cy="3727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0880" y="4721187"/>
            <a:ext cx="5447030" cy="4472702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0646"/>
            <a:ext cx="2950475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6738" y="9440646"/>
            <a:ext cx="2950475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1B3FE0-82C7-4ED7-BC78-20927A0277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28294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133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5670" algn="l" defTabSz="91133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1339" algn="l" defTabSz="91133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67010" algn="l" defTabSz="91133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2680" algn="l" defTabSz="91133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78347" algn="l" defTabSz="91133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34018" algn="l" defTabSz="91133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89688" algn="l" defTabSz="91133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45356" algn="l" defTabSz="91133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7575" y="744538"/>
            <a:ext cx="4972050" cy="3729037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734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2327" tIns="46163" rIns="92327" bIns="46163" numCol="1" anchor="t" anchorCtr="0" compatLnSpc="1">
            <a:prstTxWarp prst="textNoShape">
              <a:avLst/>
            </a:prstTxWarp>
          </a:bodyPr>
          <a:lstStyle/>
          <a:p>
            <a:pPr defTabSz="1041400"/>
            <a:endParaRPr lang="ru-RU" altLang="ru-RU" dirty="0" smtClean="0"/>
          </a:p>
        </p:txBody>
      </p:sp>
      <p:sp>
        <p:nvSpPr>
          <p:cNvPr id="57348" name="Номер слайда 3"/>
          <p:cNvSpPr txBox="1">
            <a:spLocks noGrp="1"/>
          </p:cNvSpPr>
          <p:nvPr/>
        </p:nvSpPr>
        <p:spPr bwMode="auto">
          <a:xfrm>
            <a:off x="3856249" y="9441102"/>
            <a:ext cx="2950951" cy="496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327" tIns="46163" rIns="92327" bIns="46163" anchor="b"/>
          <a:lstStyle>
            <a:lvl1pPr defTabSz="1050925" eaLnBrk="0" hangingPunct="0">
              <a:defRPr sz="2700">
                <a:solidFill>
                  <a:schemeClr val="bg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defTabSz="1050925" eaLnBrk="0" hangingPunct="0">
              <a:defRPr sz="2700">
                <a:solidFill>
                  <a:schemeClr val="bg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defTabSz="1050925" eaLnBrk="0" hangingPunct="0">
              <a:defRPr sz="2700">
                <a:solidFill>
                  <a:schemeClr val="bg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defTabSz="1050925" eaLnBrk="0" hangingPunct="0">
              <a:defRPr sz="2700">
                <a:solidFill>
                  <a:schemeClr val="bg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defTabSz="1050925" eaLnBrk="0" hangingPunct="0">
              <a:defRPr sz="2700">
                <a:solidFill>
                  <a:schemeClr val="bg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algn="ctr" defTabSz="1050925" eaLnBrk="0" fontAlgn="base" hangingPunct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  <a:defRPr sz="2700">
                <a:solidFill>
                  <a:schemeClr val="bg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algn="ctr" defTabSz="1050925" eaLnBrk="0" fontAlgn="base" hangingPunct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  <a:defRPr sz="2700">
                <a:solidFill>
                  <a:schemeClr val="bg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algn="ctr" defTabSz="1050925" eaLnBrk="0" fontAlgn="base" hangingPunct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  <a:defRPr sz="2700">
                <a:solidFill>
                  <a:schemeClr val="bg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algn="ctr" defTabSz="1050925" eaLnBrk="0" fontAlgn="base" hangingPunct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  <a:defRPr sz="2700">
                <a:solidFill>
                  <a:schemeClr val="bg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r" eaLnBrk="1" fontAlgn="base" hangingPunct="1">
              <a:spcBef>
                <a:spcPct val="0"/>
              </a:spcBef>
              <a:spcAft>
                <a:spcPct val="0"/>
              </a:spcAft>
            </a:pPr>
            <a:fld id="{B288957B-5E35-48AD-A233-A88160ED43E7}" type="slidenum">
              <a:rPr lang="ru-RU" sz="1200">
                <a:solidFill>
                  <a:prstClr val="black"/>
                </a:solidFill>
              </a:rPr>
              <a:pPr algn="r" eaLnBrk="1" fontAlgn="base" hangingPunct="1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ru-RU" sz="1200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1B3FE0-82C7-4ED7-BC78-20927A02774C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654519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20750" y="746125"/>
            <a:ext cx="4968875" cy="372745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82C83A-9D3B-497B-A1B9-C50737D7CC53}" type="slidenum">
              <a:rPr lang="ru-RU" smtClean="0">
                <a:solidFill>
                  <a:prstClr val="black"/>
                </a:solidFill>
              </a:rPr>
              <a:pPr/>
              <a:t>9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481023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20750" y="746125"/>
            <a:ext cx="4968875" cy="372745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82C83A-9D3B-497B-A1B9-C50737D7CC53}" type="slidenum">
              <a:rPr lang="ru-RU" smtClean="0">
                <a:solidFill>
                  <a:prstClr val="black"/>
                </a:solidFill>
              </a:rPr>
              <a:pPr/>
              <a:t>12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95403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Z:\Projects\Текущие\Проектная\FNS_2012\_БРЭНДБУК\out\PPT\3_1_present-01.jp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358" y="1428"/>
            <a:ext cx="9142642" cy="685561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685800" y="3363703"/>
            <a:ext cx="7772400" cy="1470025"/>
          </a:xfrm>
        </p:spPr>
        <p:txBody>
          <a:bodyPr>
            <a:normAutofit/>
          </a:bodyPr>
          <a:lstStyle>
            <a:lvl1pPr>
              <a:defRPr sz="49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dirty="0" smtClean="0"/>
              <a:t>НАЗВАНИЕ ПРЕЗЕНТАЦИИ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1371600" y="4865834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2700" b="0">
                <a:solidFill>
                  <a:schemeClr val="bg1"/>
                </a:solidFill>
                <a:latin typeface="+mj-lt"/>
              </a:defRPr>
            </a:lvl1pPr>
            <a:lvl2pPr marL="4448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897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345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77943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242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6691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1400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5588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22.12.2012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887704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19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44861" indent="0">
              <a:buNone/>
              <a:defRPr sz="2700"/>
            </a:lvl2pPr>
            <a:lvl3pPr marL="889718" indent="0">
              <a:buNone/>
              <a:defRPr sz="2300"/>
            </a:lvl3pPr>
            <a:lvl4pPr marL="1334575" indent="0">
              <a:buNone/>
              <a:defRPr sz="1900"/>
            </a:lvl4pPr>
            <a:lvl5pPr marL="1779433" indent="0">
              <a:buNone/>
              <a:defRPr sz="1900"/>
            </a:lvl5pPr>
            <a:lvl6pPr marL="2224290" indent="0">
              <a:buNone/>
              <a:defRPr sz="1900"/>
            </a:lvl6pPr>
            <a:lvl7pPr marL="2669150" indent="0">
              <a:buNone/>
              <a:defRPr sz="1900"/>
            </a:lvl7pPr>
            <a:lvl8pPr marL="3114006" indent="0">
              <a:buNone/>
              <a:defRPr sz="1900"/>
            </a:lvl8pPr>
            <a:lvl9pPr marL="3558866" indent="0">
              <a:buNone/>
              <a:defRPr sz="1900"/>
            </a:lvl9pPr>
          </a:lstStyle>
          <a:p>
            <a:r>
              <a:rPr lang="ru-RU" dirty="0" smtClean="0"/>
              <a:t>Вставка рисунка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44861" indent="0">
              <a:buNone/>
              <a:defRPr sz="1200"/>
            </a:lvl2pPr>
            <a:lvl3pPr marL="889718" indent="0">
              <a:buNone/>
              <a:defRPr sz="1000"/>
            </a:lvl3pPr>
            <a:lvl4pPr marL="1334575" indent="0">
              <a:buNone/>
              <a:defRPr sz="900"/>
            </a:lvl4pPr>
            <a:lvl5pPr marL="1779433" indent="0">
              <a:buNone/>
              <a:defRPr sz="900"/>
            </a:lvl5pPr>
            <a:lvl6pPr marL="2224290" indent="0">
              <a:buNone/>
              <a:defRPr sz="900"/>
            </a:lvl6pPr>
            <a:lvl7pPr marL="2669150" indent="0">
              <a:buNone/>
              <a:defRPr sz="900"/>
            </a:lvl7pPr>
            <a:lvl8pPr marL="3114006" indent="0">
              <a:buNone/>
              <a:defRPr sz="900"/>
            </a:lvl8pPr>
            <a:lvl9pPr marL="3558866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7827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536359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350" y="303213"/>
            <a:ext cx="2405063" cy="6451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988" y="303213"/>
            <a:ext cx="7065962" cy="64516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55114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0793495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-01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8" y="1440"/>
            <a:ext cx="9142642" cy="6855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363737"/>
            <a:ext cx="7772400" cy="1470025"/>
          </a:xfrm>
        </p:spPr>
        <p:txBody>
          <a:bodyPr>
            <a:normAutofit/>
          </a:bodyPr>
          <a:lstStyle>
            <a:lvl1pPr>
              <a:defRPr sz="50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4865839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2800" b="0">
                <a:solidFill>
                  <a:schemeClr val="bg1"/>
                </a:solidFill>
                <a:latin typeface="+mj-lt"/>
              </a:defRPr>
            </a:lvl1pPr>
            <a:lvl2pPr marL="4532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064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596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1284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660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192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7245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2566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Образец подзаголовка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51827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4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" y="0"/>
            <a:ext cx="9142643" cy="68565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83" y="1606890"/>
            <a:ext cx="7320689" cy="4829254"/>
          </a:xfrm>
        </p:spPr>
        <p:txBody>
          <a:bodyPr/>
          <a:lstStyle>
            <a:lvl1pPr marL="315910" indent="0">
              <a:buFontTx/>
              <a:buNone/>
              <a:defRPr b="1">
                <a:latin typeface="+mj-lt"/>
              </a:defRPr>
            </a:lvl1pPr>
            <a:lvl2pPr marL="315910" indent="0">
              <a:defRPr>
                <a:latin typeface="+mj-lt"/>
              </a:defRPr>
            </a:lvl2pPr>
            <a:lvl3pPr marL="546296" indent="-226243">
              <a:defRPr>
                <a:latin typeface="+mj-lt"/>
              </a:defRPr>
            </a:lvl3pPr>
            <a:lvl4pPr marL="0" indent="313149">
              <a:defRPr>
                <a:latin typeface="+mj-lt"/>
              </a:defRPr>
            </a:lvl4pPr>
            <a:lvl5pPr marL="1247110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821928" y="501119"/>
            <a:ext cx="7337901" cy="1105803"/>
          </a:xfrm>
        </p:spPr>
        <p:txBody>
          <a:bodyPr/>
          <a:lstStyle>
            <a:lvl1pPr marL="0" marR="0" indent="0" defTabSz="90641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700"/>
            </a:lvl1pPr>
          </a:lstStyle>
          <a:p>
            <a:pPr lvl="0"/>
            <a:r>
              <a:rPr lang="en-US" noProof="0" dirty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5" name="Номер слайда 1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F259D6-B873-4168-907E-1925BACF28CB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201633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8" y="1442"/>
            <a:ext cx="9142642" cy="68565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501069"/>
            <a:ext cx="7337192" cy="1105804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22635" y="1606878"/>
            <a:ext cx="3620764" cy="469579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14979" y="1606878"/>
            <a:ext cx="3644897" cy="469579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6" name="Номер слайда 1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BB0D04-CE90-49C4-A584-F668B439F5E1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622123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7" y="501067"/>
            <a:ext cx="7864166" cy="1105804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82" y="1606875"/>
            <a:ext cx="3674753" cy="56800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3209" indent="0">
              <a:buNone/>
              <a:defRPr sz="2000" b="1"/>
            </a:lvl2pPr>
            <a:lvl3pPr marL="906418" indent="0">
              <a:buNone/>
              <a:defRPr sz="1800" b="1"/>
            </a:lvl3pPr>
            <a:lvl4pPr marL="1359623" indent="0">
              <a:buNone/>
              <a:defRPr sz="1600" b="1"/>
            </a:lvl4pPr>
            <a:lvl5pPr marL="1812841" indent="0">
              <a:buNone/>
              <a:defRPr sz="1600" b="1"/>
            </a:lvl5pPr>
            <a:lvl6pPr marL="2266040" indent="0">
              <a:buNone/>
              <a:defRPr sz="1600" b="1"/>
            </a:lvl6pPr>
            <a:lvl7pPr marL="2719251" indent="0">
              <a:buNone/>
              <a:defRPr sz="1600" b="1"/>
            </a:lvl7pPr>
            <a:lvl8pPr marL="3172459" indent="0">
              <a:buNone/>
              <a:defRPr sz="1600" b="1"/>
            </a:lvl8pPr>
            <a:lvl9pPr marL="3625669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822682" y="2174876"/>
            <a:ext cx="3674753" cy="42612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572003" y="1606875"/>
            <a:ext cx="3587825" cy="56800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3209" indent="0">
              <a:buNone/>
              <a:defRPr sz="2000" b="1"/>
            </a:lvl2pPr>
            <a:lvl3pPr marL="906418" indent="0">
              <a:buNone/>
              <a:defRPr sz="1800" b="1"/>
            </a:lvl3pPr>
            <a:lvl4pPr marL="1359623" indent="0">
              <a:buNone/>
              <a:defRPr sz="1600" b="1"/>
            </a:lvl4pPr>
            <a:lvl5pPr marL="1812841" indent="0">
              <a:buNone/>
              <a:defRPr sz="1600" b="1"/>
            </a:lvl5pPr>
            <a:lvl6pPr marL="2266040" indent="0">
              <a:buNone/>
              <a:defRPr sz="1600" b="1"/>
            </a:lvl6pPr>
            <a:lvl7pPr marL="2719251" indent="0">
              <a:buNone/>
              <a:defRPr sz="1600" b="1"/>
            </a:lvl7pPr>
            <a:lvl8pPr marL="3172459" indent="0">
              <a:buNone/>
              <a:defRPr sz="1600" b="1"/>
            </a:lvl8pPr>
            <a:lvl9pPr marL="3625669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572003" y="2188098"/>
            <a:ext cx="3587825" cy="424802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9FB5F9-508B-4001-931C-0897A42D3474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260398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8" y="1442"/>
            <a:ext cx="9142642" cy="68565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7" y="501069"/>
            <a:ext cx="7864166" cy="1105804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2778B5-3021-42F8-9BB1-D6110FED1960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6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305033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191048" y="5873143"/>
            <a:ext cx="567428" cy="650812"/>
          </a:xfrm>
        </p:spPr>
        <p:txBody>
          <a:bodyPr/>
          <a:lstStyle>
            <a:lvl1pPr algn="ctr">
              <a:defRPr sz="2400" i="0">
                <a:solidFill>
                  <a:schemeClr val="bg1"/>
                </a:solidFill>
                <a:latin typeface="+mj-lt"/>
              </a:defRPr>
            </a:lvl1pPr>
          </a:lstStyle>
          <a:p>
            <a:pPr>
              <a:defRPr/>
            </a:pPr>
            <a:fld id="{C073A1A0-1A16-439A-A5CF-81677E2E6955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27704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371" y="1914"/>
            <a:ext cx="9142643" cy="6855616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49" y="1606885"/>
            <a:ext cx="7320689" cy="4829253"/>
          </a:xfrm>
        </p:spPr>
        <p:txBody>
          <a:bodyPr/>
          <a:lstStyle>
            <a:lvl1pPr marL="310095" indent="0">
              <a:buFontTx/>
              <a:buNone/>
              <a:defRPr b="1">
                <a:latin typeface="+mj-lt"/>
              </a:defRPr>
            </a:lvl1pPr>
            <a:lvl2pPr marL="307385" indent="2715">
              <a:defRPr>
                <a:latin typeface="+mj-lt"/>
              </a:defRPr>
            </a:lvl2pPr>
            <a:lvl3pPr marL="536231" indent="-222077">
              <a:tabLst/>
              <a:defRPr>
                <a:latin typeface="+mj-lt"/>
              </a:defRPr>
            </a:lvl3pPr>
            <a:lvl4pPr marL="0" indent="307385">
              <a:lnSpc>
                <a:spcPts val="1539"/>
              </a:lnSpc>
              <a:spcBef>
                <a:spcPts val="342"/>
              </a:spcBef>
              <a:defRPr>
                <a:latin typeface="+mj-lt"/>
              </a:defRPr>
            </a:lvl4pPr>
            <a:lvl5pPr>
              <a:lnSpc>
                <a:spcPts val="1539"/>
              </a:lnSpc>
              <a:spcBef>
                <a:spcPts val="342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5926640" y="5127081"/>
            <a:ext cx="923618" cy="376853"/>
          </a:xfrm>
          <a:prstGeom prst="rect">
            <a:avLst/>
          </a:prstGeom>
          <a:noFill/>
        </p:spPr>
        <p:txBody>
          <a:bodyPr wrap="square" lIns="77996" tIns="38998" rIns="77996" bIns="38998" rtlCol="0">
            <a:noAutofit/>
          </a:bodyPr>
          <a:lstStyle/>
          <a:p>
            <a:pPr defTabSz="889718"/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822635" y="501083"/>
            <a:ext cx="7337192" cy="1105803"/>
          </a:xfrm>
        </p:spPr>
        <p:txBody>
          <a:bodyPr/>
          <a:lstStyle>
            <a:lvl1pPr marL="0" marR="0" indent="0" defTabSz="88971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600"/>
            </a:lvl1pPr>
          </a:lstStyle>
          <a:p>
            <a:pPr marL="0" marR="0" lvl="0" indent="0" defTabSz="88971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41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105558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51" y="273081"/>
            <a:ext cx="3008313" cy="116204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5"/>
            <a:ext cx="5111750" cy="585311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51" y="1435100"/>
            <a:ext cx="3008313" cy="4691063"/>
          </a:xfrm>
        </p:spPr>
        <p:txBody>
          <a:bodyPr/>
          <a:lstStyle>
            <a:lvl1pPr marL="0" indent="0">
              <a:buNone/>
              <a:defRPr sz="1500"/>
            </a:lvl1pPr>
            <a:lvl2pPr marL="453209" indent="0">
              <a:buNone/>
              <a:defRPr sz="1200"/>
            </a:lvl2pPr>
            <a:lvl3pPr marL="906418" indent="0">
              <a:buNone/>
              <a:defRPr sz="1000"/>
            </a:lvl3pPr>
            <a:lvl4pPr marL="1359623" indent="0">
              <a:buNone/>
              <a:defRPr sz="900"/>
            </a:lvl4pPr>
            <a:lvl5pPr marL="1812841" indent="0">
              <a:buNone/>
              <a:defRPr sz="900"/>
            </a:lvl5pPr>
            <a:lvl6pPr marL="2266040" indent="0">
              <a:buNone/>
              <a:defRPr sz="900"/>
            </a:lvl6pPr>
            <a:lvl7pPr marL="2719251" indent="0">
              <a:buNone/>
              <a:defRPr sz="900"/>
            </a:lvl7pPr>
            <a:lvl8pPr marL="3172459" indent="0">
              <a:buNone/>
              <a:defRPr sz="900"/>
            </a:lvl8pPr>
            <a:lvl9pPr marL="3625669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5D2802-8B8A-4D43-9DCC-50D80506B942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726617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4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4"/>
            <a:ext cx="5486400" cy="4114800"/>
          </a:xfrm>
        </p:spPr>
        <p:txBody>
          <a:bodyPr lIns="90646" tIns="45323" rIns="90646" bIns="45323" rtlCol="0">
            <a:normAutofit/>
          </a:bodyPr>
          <a:lstStyle>
            <a:lvl1pPr marL="0" indent="0">
              <a:buNone/>
              <a:defRPr sz="3200"/>
            </a:lvl1pPr>
            <a:lvl2pPr marL="453209" indent="0">
              <a:buNone/>
              <a:defRPr sz="2800"/>
            </a:lvl2pPr>
            <a:lvl3pPr marL="906418" indent="0">
              <a:buNone/>
              <a:defRPr sz="2400"/>
            </a:lvl3pPr>
            <a:lvl4pPr marL="1359623" indent="0">
              <a:buNone/>
              <a:defRPr sz="2000"/>
            </a:lvl4pPr>
            <a:lvl5pPr marL="1812841" indent="0">
              <a:buNone/>
              <a:defRPr sz="2000"/>
            </a:lvl5pPr>
            <a:lvl6pPr marL="2266040" indent="0">
              <a:buNone/>
              <a:defRPr sz="2000"/>
            </a:lvl6pPr>
            <a:lvl7pPr marL="2719251" indent="0">
              <a:buNone/>
              <a:defRPr sz="2000"/>
            </a:lvl7pPr>
            <a:lvl8pPr marL="3172459" indent="0">
              <a:buNone/>
              <a:defRPr sz="2000"/>
            </a:lvl8pPr>
            <a:lvl9pPr marL="3625669" indent="0">
              <a:buNone/>
              <a:defRPr sz="2000"/>
            </a:lvl9pPr>
          </a:lstStyle>
          <a:p>
            <a:pPr lvl="0"/>
            <a:r>
              <a:rPr lang="ru-RU" noProof="0" dirty="0" smtClean="0"/>
              <a:t>Вставка рисунка</a:t>
            </a:r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500"/>
            </a:lvl1pPr>
            <a:lvl2pPr marL="453209" indent="0">
              <a:buNone/>
              <a:defRPr sz="1200"/>
            </a:lvl2pPr>
            <a:lvl3pPr marL="906418" indent="0">
              <a:buNone/>
              <a:defRPr sz="1000"/>
            </a:lvl3pPr>
            <a:lvl4pPr marL="1359623" indent="0">
              <a:buNone/>
              <a:defRPr sz="900"/>
            </a:lvl4pPr>
            <a:lvl5pPr marL="1812841" indent="0">
              <a:buNone/>
              <a:defRPr sz="900"/>
            </a:lvl5pPr>
            <a:lvl6pPr marL="2266040" indent="0">
              <a:buNone/>
              <a:defRPr sz="900"/>
            </a:lvl6pPr>
            <a:lvl7pPr marL="2719251" indent="0">
              <a:buNone/>
              <a:defRPr sz="900"/>
            </a:lvl7pPr>
            <a:lvl8pPr marL="3172459" indent="0">
              <a:buNone/>
              <a:defRPr sz="900"/>
            </a:lvl8pPr>
            <a:lvl9pPr marL="3625669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221060-ADB4-4D07-B09D-E47584846103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097407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124C00-1345-4CBA-A6BC-CDFC0AED1469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745497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350" y="303212"/>
            <a:ext cx="2405063" cy="6451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988" y="303212"/>
            <a:ext cx="7065962" cy="64516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121869-5E2C-48C2-A7A6-AA543E504982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944720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-01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8" y="1440"/>
            <a:ext cx="9142642" cy="6855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363734"/>
            <a:ext cx="7772400" cy="1470025"/>
          </a:xfrm>
        </p:spPr>
        <p:txBody>
          <a:bodyPr>
            <a:normAutofit/>
          </a:bodyPr>
          <a:lstStyle>
            <a:lvl1pPr>
              <a:defRPr sz="50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4865839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2800" b="0">
                <a:solidFill>
                  <a:schemeClr val="bg1"/>
                </a:solidFill>
                <a:latin typeface="+mj-lt"/>
              </a:defRPr>
            </a:lvl1pPr>
            <a:lvl2pPr marL="4534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068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603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138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672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206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741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275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Образец подзаголовка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0079546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4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" y="0"/>
            <a:ext cx="9142643" cy="68565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80" y="1606890"/>
            <a:ext cx="7320689" cy="4829254"/>
          </a:xfrm>
        </p:spPr>
        <p:txBody>
          <a:bodyPr/>
          <a:lstStyle>
            <a:lvl1pPr marL="316078" indent="0">
              <a:buFontTx/>
              <a:buNone/>
              <a:defRPr b="1">
                <a:latin typeface="+mj-lt"/>
              </a:defRPr>
            </a:lvl1pPr>
            <a:lvl2pPr marL="316078" indent="0">
              <a:defRPr>
                <a:latin typeface="+mj-lt"/>
              </a:defRPr>
            </a:lvl2pPr>
            <a:lvl3pPr marL="546585" indent="-226363">
              <a:defRPr>
                <a:latin typeface="+mj-lt"/>
              </a:defRPr>
            </a:lvl3pPr>
            <a:lvl4pPr marL="0" indent="313315">
              <a:defRPr>
                <a:latin typeface="+mj-lt"/>
              </a:defRPr>
            </a:lvl4pPr>
            <a:lvl5pPr marL="1247770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821928" y="501116"/>
            <a:ext cx="7337901" cy="1105803"/>
          </a:xfrm>
        </p:spPr>
        <p:txBody>
          <a:bodyPr/>
          <a:lstStyle>
            <a:lvl1pPr marL="0" marR="0" indent="0" defTabSz="90689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700"/>
            </a:lvl1pPr>
          </a:lstStyle>
          <a:p>
            <a:pPr lvl="0"/>
            <a:r>
              <a:rPr lang="en-US" noProof="0" dirty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5" name="Номер слайда 1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F259D6-B873-4168-907E-1925BACF28CB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618063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8" y="1442"/>
            <a:ext cx="9142642" cy="68565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501069"/>
            <a:ext cx="7337192" cy="1105804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22635" y="1606878"/>
            <a:ext cx="3620764" cy="469579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14976" y="1606878"/>
            <a:ext cx="3644897" cy="469579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6" name="Номер слайда 1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BB0D04-CE90-49C4-A584-F668B439F5E1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698249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7" y="501067"/>
            <a:ext cx="7864166" cy="1105804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79" y="1606875"/>
            <a:ext cx="3674753" cy="56800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3449" indent="0">
              <a:buNone/>
              <a:defRPr sz="2000" b="1"/>
            </a:lvl2pPr>
            <a:lvl3pPr marL="906898" indent="0">
              <a:buNone/>
              <a:defRPr sz="1800" b="1"/>
            </a:lvl3pPr>
            <a:lvl4pPr marL="1360343" indent="0">
              <a:buNone/>
              <a:defRPr sz="1600" b="1"/>
            </a:lvl4pPr>
            <a:lvl5pPr marL="1813801" indent="0">
              <a:buNone/>
              <a:defRPr sz="1600" b="1"/>
            </a:lvl5pPr>
            <a:lvl6pPr marL="2267240" indent="0">
              <a:buNone/>
              <a:defRPr sz="1600" b="1"/>
            </a:lvl6pPr>
            <a:lvl7pPr marL="2720691" indent="0">
              <a:buNone/>
              <a:defRPr sz="1600" b="1"/>
            </a:lvl7pPr>
            <a:lvl8pPr marL="3174140" indent="0">
              <a:buNone/>
              <a:defRPr sz="1600" b="1"/>
            </a:lvl8pPr>
            <a:lvl9pPr marL="3627588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822679" y="2174876"/>
            <a:ext cx="3674753" cy="42612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572003" y="1606875"/>
            <a:ext cx="3587825" cy="56800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3449" indent="0">
              <a:buNone/>
              <a:defRPr sz="2000" b="1"/>
            </a:lvl2pPr>
            <a:lvl3pPr marL="906898" indent="0">
              <a:buNone/>
              <a:defRPr sz="1800" b="1"/>
            </a:lvl3pPr>
            <a:lvl4pPr marL="1360343" indent="0">
              <a:buNone/>
              <a:defRPr sz="1600" b="1"/>
            </a:lvl4pPr>
            <a:lvl5pPr marL="1813801" indent="0">
              <a:buNone/>
              <a:defRPr sz="1600" b="1"/>
            </a:lvl5pPr>
            <a:lvl6pPr marL="2267240" indent="0">
              <a:buNone/>
              <a:defRPr sz="1600" b="1"/>
            </a:lvl6pPr>
            <a:lvl7pPr marL="2720691" indent="0">
              <a:buNone/>
              <a:defRPr sz="1600" b="1"/>
            </a:lvl7pPr>
            <a:lvl8pPr marL="3174140" indent="0">
              <a:buNone/>
              <a:defRPr sz="1600" b="1"/>
            </a:lvl8pPr>
            <a:lvl9pPr marL="3627588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572003" y="2188098"/>
            <a:ext cx="3587825" cy="424802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9FB5F9-508B-4001-931C-0897A42D3474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925586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8" y="1442"/>
            <a:ext cx="9142642" cy="68565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7" y="501069"/>
            <a:ext cx="7864166" cy="1105804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2778B5-3021-42F8-9BB1-D6110FED1960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6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340591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191048" y="5873143"/>
            <a:ext cx="567428" cy="650812"/>
          </a:xfrm>
        </p:spPr>
        <p:txBody>
          <a:bodyPr/>
          <a:lstStyle>
            <a:lvl1pPr algn="ctr">
              <a:defRPr sz="2400" i="0">
                <a:solidFill>
                  <a:schemeClr val="bg1"/>
                </a:solidFill>
                <a:latin typeface="+mj-lt"/>
              </a:defRPr>
            </a:lvl1pPr>
          </a:lstStyle>
          <a:p>
            <a:pPr>
              <a:defRPr/>
            </a:pPr>
            <a:fld id="{C073A1A0-1A16-439A-A5CF-81677E2E6955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44921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Z:\Projects\Текущие\Проектная\FNS_2012\_БРЭНДБУК\out\PPT\3_1_present_A4-04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4" y="472"/>
            <a:ext cx="9142643" cy="6855616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49" y="1606885"/>
            <a:ext cx="7320689" cy="4829253"/>
          </a:xfrm>
        </p:spPr>
        <p:txBody>
          <a:bodyPr/>
          <a:lstStyle>
            <a:lvl1pPr marL="310095" indent="0">
              <a:buFontTx/>
              <a:buNone/>
              <a:defRPr b="1">
                <a:latin typeface="+mj-lt"/>
              </a:defRPr>
            </a:lvl1pPr>
            <a:lvl2pPr marL="310095" indent="0">
              <a:defRPr>
                <a:latin typeface="+mj-lt"/>
              </a:defRPr>
            </a:lvl2pPr>
            <a:lvl3pPr marL="536231" indent="-222077">
              <a:defRPr>
                <a:latin typeface="+mj-lt"/>
              </a:defRPr>
            </a:lvl3pPr>
            <a:lvl4pPr marL="0" indent="307385">
              <a:defRPr>
                <a:latin typeface="+mj-lt"/>
              </a:defRPr>
            </a:lvl4pPr>
            <a:lvl5pPr marL="1224125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821926" y="501083"/>
            <a:ext cx="7337901" cy="1105803"/>
          </a:xfrm>
        </p:spPr>
        <p:txBody>
          <a:bodyPr/>
          <a:lstStyle>
            <a:lvl1pPr marL="0" marR="0" indent="0" defTabSz="88971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600"/>
            </a:lvl1pPr>
          </a:lstStyle>
          <a:p>
            <a:pPr marL="0" marR="0" lvl="0" indent="0" defTabSz="88971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41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20" name="Номер слайда 1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706743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48" y="273078"/>
            <a:ext cx="3008313" cy="116204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5"/>
            <a:ext cx="5111750" cy="585311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48" y="1435100"/>
            <a:ext cx="3008313" cy="4691063"/>
          </a:xfrm>
        </p:spPr>
        <p:txBody>
          <a:bodyPr/>
          <a:lstStyle>
            <a:lvl1pPr marL="0" indent="0">
              <a:buNone/>
              <a:defRPr sz="1500"/>
            </a:lvl1pPr>
            <a:lvl2pPr marL="453449" indent="0">
              <a:buNone/>
              <a:defRPr sz="1200"/>
            </a:lvl2pPr>
            <a:lvl3pPr marL="906898" indent="0">
              <a:buNone/>
              <a:defRPr sz="1000"/>
            </a:lvl3pPr>
            <a:lvl4pPr marL="1360343" indent="0">
              <a:buNone/>
              <a:defRPr sz="900"/>
            </a:lvl4pPr>
            <a:lvl5pPr marL="1813801" indent="0">
              <a:buNone/>
              <a:defRPr sz="900"/>
            </a:lvl5pPr>
            <a:lvl6pPr marL="2267240" indent="0">
              <a:buNone/>
              <a:defRPr sz="900"/>
            </a:lvl6pPr>
            <a:lvl7pPr marL="2720691" indent="0">
              <a:buNone/>
              <a:defRPr sz="900"/>
            </a:lvl7pPr>
            <a:lvl8pPr marL="3174140" indent="0">
              <a:buNone/>
              <a:defRPr sz="900"/>
            </a:lvl8pPr>
            <a:lvl9pPr marL="3627588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5D2802-8B8A-4D43-9DCC-50D80506B942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226161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4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4"/>
            <a:ext cx="5486400" cy="4114800"/>
          </a:xfrm>
        </p:spPr>
        <p:txBody>
          <a:bodyPr lIns="90694" tIns="45347" rIns="90694" bIns="45347" rtlCol="0">
            <a:normAutofit/>
          </a:bodyPr>
          <a:lstStyle>
            <a:lvl1pPr marL="0" indent="0">
              <a:buNone/>
              <a:defRPr sz="3200"/>
            </a:lvl1pPr>
            <a:lvl2pPr marL="453449" indent="0">
              <a:buNone/>
              <a:defRPr sz="2800"/>
            </a:lvl2pPr>
            <a:lvl3pPr marL="906898" indent="0">
              <a:buNone/>
              <a:defRPr sz="2400"/>
            </a:lvl3pPr>
            <a:lvl4pPr marL="1360343" indent="0">
              <a:buNone/>
              <a:defRPr sz="2000"/>
            </a:lvl4pPr>
            <a:lvl5pPr marL="1813801" indent="0">
              <a:buNone/>
              <a:defRPr sz="2000"/>
            </a:lvl5pPr>
            <a:lvl6pPr marL="2267240" indent="0">
              <a:buNone/>
              <a:defRPr sz="2000"/>
            </a:lvl6pPr>
            <a:lvl7pPr marL="2720691" indent="0">
              <a:buNone/>
              <a:defRPr sz="2000"/>
            </a:lvl7pPr>
            <a:lvl8pPr marL="3174140" indent="0">
              <a:buNone/>
              <a:defRPr sz="2000"/>
            </a:lvl8pPr>
            <a:lvl9pPr marL="3627588" indent="0">
              <a:buNone/>
              <a:defRPr sz="2000"/>
            </a:lvl9pPr>
          </a:lstStyle>
          <a:p>
            <a:pPr lvl="0"/>
            <a:r>
              <a:rPr lang="ru-RU" noProof="0" dirty="0" smtClean="0"/>
              <a:t>Вставка рисунка</a:t>
            </a:r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500"/>
            </a:lvl1pPr>
            <a:lvl2pPr marL="453449" indent="0">
              <a:buNone/>
              <a:defRPr sz="1200"/>
            </a:lvl2pPr>
            <a:lvl3pPr marL="906898" indent="0">
              <a:buNone/>
              <a:defRPr sz="1000"/>
            </a:lvl3pPr>
            <a:lvl4pPr marL="1360343" indent="0">
              <a:buNone/>
              <a:defRPr sz="900"/>
            </a:lvl4pPr>
            <a:lvl5pPr marL="1813801" indent="0">
              <a:buNone/>
              <a:defRPr sz="900"/>
            </a:lvl5pPr>
            <a:lvl6pPr marL="2267240" indent="0">
              <a:buNone/>
              <a:defRPr sz="900"/>
            </a:lvl6pPr>
            <a:lvl7pPr marL="2720691" indent="0">
              <a:buNone/>
              <a:defRPr sz="900"/>
            </a:lvl7pPr>
            <a:lvl8pPr marL="3174140" indent="0">
              <a:buNone/>
              <a:defRPr sz="900"/>
            </a:lvl8pPr>
            <a:lvl9pPr marL="3627588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221060-ADB4-4D07-B09D-E47584846103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158077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124C00-1345-4CBA-A6BC-CDFC0AED1469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367305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350" y="303212"/>
            <a:ext cx="2405063" cy="6451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988" y="303212"/>
            <a:ext cx="7065962" cy="64516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121869-5E2C-48C2-A7A6-AA543E504982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31419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4" y="2"/>
            <a:ext cx="9142643" cy="685561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49" y="1012506"/>
            <a:ext cx="7320689" cy="2024630"/>
          </a:xfrm>
        </p:spPr>
        <p:txBody>
          <a:bodyPr anchor="t"/>
          <a:lstStyle>
            <a:lvl1pPr algn="l">
              <a:defRPr sz="39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49" y="3429720"/>
            <a:ext cx="7320689" cy="3006404"/>
          </a:xfrm>
        </p:spPr>
        <p:txBody>
          <a:bodyPr anchor="t"/>
          <a:lstStyle>
            <a:lvl1pPr marL="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1pPr>
            <a:lvl2pPr marL="44486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8897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3457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77943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2429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66915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1400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55886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02073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371" y="1914"/>
            <a:ext cx="9142643" cy="685561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501068"/>
            <a:ext cx="7337192" cy="1105804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22635" y="1606871"/>
            <a:ext cx="3620764" cy="4695797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19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14943" y="1606871"/>
            <a:ext cx="3644897" cy="4695797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19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88184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501067"/>
            <a:ext cx="7864166" cy="1105804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48" y="1606871"/>
            <a:ext cx="3674753" cy="568003"/>
          </a:xfrm>
        </p:spPr>
        <p:txBody>
          <a:bodyPr anchor="b"/>
          <a:lstStyle>
            <a:lvl1pPr marL="0" indent="0">
              <a:buNone/>
              <a:defRPr sz="2300" b="1"/>
            </a:lvl1pPr>
            <a:lvl2pPr marL="444861" indent="0">
              <a:buNone/>
              <a:defRPr sz="1900" b="1"/>
            </a:lvl2pPr>
            <a:lvl3pPr marL="889718" indent="0">
              <a:buNone/>
              <a:defRPr sz="1800" b="1"/>
            </a:lvl3pPr>
            <a:lvl4pPr marL="1334575" indent="0">
              <a:buNone/>
              <a:defRPr sz="1600" b="1"/>
            </a:lvl4pPr>
            <a:lvl5pPr marL="1779433" indent="0">
              <a:buNone/>
              <a:defRPr sz="1600" b="1"/>
            </a:lvl5pPr>
            <a:lvl6pPr marL="2224290" indent="0">
              <a:buNone/>
              <a:defRPr sz="1600" b="1"/>
            </a:lvl6pPr>
            <a:lvl7pPr marL="2669150" indent="0">
              <a:buNone/>
              <a:defRPr sz="1600" b="1"/>
            </a:lvl7pPr>
            <a:lvl8pPr marL="3114006" indent="0">
              <a:buNone/>
              <a:defRPr sz="1600" b="1"/>
            </a:lvl8pPr>
            <a:lvl9pPr marL="3558866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822648" y="2174876"/>
            <a:ext cx="3674753" cy="4261248"/>
          </a:xfrm>
        </p:spPr>
        <p:txBody>
          <a:bodyPr/>
          <a:lstStyle>
            <a:lvl1pPr>
              <a:defRPr sz="2300"/>
            </a:lvl1pPr>
            <a:lvl2pPr>
              <a:defRPr sz="19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572003" y="1606871"/>
            <a:ext cx="3587825" cy="568003"/>
          </a:xfrm>
        </p:spPr>
        <p:txBody>
          <a:bodyPr anchor="b"/>
          <a:lstStyle>
            <a:lvl1pPr marL="0" indent="0">
              <a:buNone/>
              <a:defRPr sz="2300" b="1"/>
            </a:lvl1pPr>
            <a:lvl2pPr marL="444861" indent="0">
              <a:buNone/>
              <a:defRPr sz="1900" b="1"/>
            </a:lvl2pPr>
            <a:lvl3pPr marL="889718" indent="0">
              <a:buNone/>
              <a:defRPr sz="1800" b="1"/>
            </a:lvl3pPr>
            <a:lvl4pPr marL="1334575" indent="0">
              <a:buNone/>
              <a:defRPr sz="1600" b="1"/>
            </a:lvl4pPr>
            <a:lvl5pPr marL="1779433" indent="0">
              <a:buNone/>
              <a:defRPr sz="1600" b="1"/>
            </a:lvl5pPr>
            <a:lvl6pPr marL="2224290" indent="0">
              <a:buNone/>
              <a:defRPr sz="1600" b="1"/>
            </a:lvl6pPr>
            <a:lvl7pPr marL="2669150" indent="0">
              <a:buNone/>
              <a:defRPr sz="1600" b="1"/>
            </a:lvl7pPr>
            <a:lvl8pPr marL="3114006" indent="0">
              <a:buNone/>
              <a:defRPr sz="1600" b="1"/>
            </a:lvl8pPr>
            <a:lvl9pPr marL="3558866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572003" y="2188098"/>
            <a:ext cx="3587825" cy="4248026"/>
          </a:xfrm>
        </p:spPr>
        <p:txBody>
          <a:bodyPr/>
          <a:lstStyle>
            <a:lvl1pPr>
              <a:defRPr sz="2300"/>
            </a:lvl1pPr>
            <a:lvl2pPr>
              <a:defRPr sz="19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49585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371" y="1914"/>
            <a:ext cx="9142643" cy="685561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501068"/>
            <a:ext cx="7864166" cy="1105804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32203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191048" y="5872591"/>
            <a:ext cx="567428" cy="653106"/>
          </a:xfrm>
          <a:prstGeom prst="rect">
            <a:avLst/>
          </a:prstGeom>
        </p:spPr>
        <p:txBody>
          <a:bodyPr vert="horz" lIns="104051" tIns="52024" rIns="104051" bIns="52024" rtlCol="0" anchor="ctr">
            <a:normAutofit/>
          </a:bodyPr>
          <a:lstStyle>
            <a:lvl1pPr algn="ctr">
              <a:defRPr sz="2300" i="0">
                <a:solidFill>
                  <a:schemeClr val="bg1"/>
                </a:solidFill>
                <a:latin typeface="+mj-lt"/>
              </a:defRPr>
            </a:lvl1pPr>
          </a:lstStyle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0172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15" y="273050"/>
            <a:ext cx="3008313" cy="1162050"/>
          </a:xfrm>
        </p:spPr>
        <p:txBody>
          <a:bodyPr anchor="b"/>
          <a:lstStyle>
            <a:lvl1pPr algn="l">
              <a:defRPr sz="19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15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44861" indent="0">
              <a:buNone/>
              <a:defRPr sz="1200"/>
            </a:lvl2pPr>
            <a:lvl3pPr marL="889718" indent="0">
              <a:buNone/>
              <a:defRPr sz="1000"/>
            </a:lvl3pPr>
            <a:lvl4pPr marL="1334575" indent="0">
              <a:buNone/>
              <a:defRPr sz="900"/>
            </a:lvl4pPr>
            <a:lvl5pPr marL="1779433" indent="0">
              <a:buNone/>
              <a:defRPr sz="900"/>
            </a:lvl5pPr>
            <a:lvl6pPr marL="2224290" indent="0">
              <a:buNone/>
              <a:defRPr sz="900"/>
            </a:lvl6pPr>
            <a:lvl7pPr marL="2669150" indent="0">
              <a:buNone/>
              <a:defRPr sz="900"/>
            </a:lvl7pPr>
            <a:lvl8pPr marL="3114006" indent="0">
              <a:buNone/>
              <a:defRPr sz="900"/>
            </a:lvl8pPr>
            <a:lvl9pPr marL="3558866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71717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theme" Target="../theme/theme3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5967" y="490026"/>
            <a:ext cx="7343873" cy="1110281"/>
          </a:xfrm>
          <a:prstGeom prst="rect">
            <a:avLst/>
          </a:prstGeom>
        </p:spPr>
        <p:txBody>
          <a:bodyPr vert="horz" lIns="104051" tIns="52024" rIns="104051" bIns="52024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15967" y="1600200"/>
            <a:ext cx="7343873" cy="4835924"/>
          </a:xfrm>
          <a:prstGeom prst="rect">
            <a:avLst/>
          </a:prstGeom>
        </p:spPr>
        <p:txBody>
          <a:bodyPr vert="horz" lIns="104051" tIns="52024" rIns="104051" bIns="52024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1" y="6356365"/>
            <a:ext cx="2133600" cy="365125"/>
          </a:xfrm>
          <a:prstGeom prst="rect">
            <a:avLst/>
          </a:prstGeom>
        </p:spPr>
        <p:txBody>
          <a:bodyPr vert="horz" lIns="104051" tIns="52024" rIns="104051" bIns="52024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889718"/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3" y="6356365"/>
            <a:ext cx="2895600" cy="365125"/>
          </a:xfrm>
          <a:prstGeom prst="rect">
            <a:avLst/>
          </a:prstGeom>
        </p:spPr>
        <p:txBody>
          <a:bodyPr vert="horz" lIns="104051" tIns="52024" rIns="104051" bIns="52024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889718"/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324084" y="6041425"/>
            <a:ext cx="619711" cy="631834"/>
          </a:xfrm>
          <a:prstGeom prst="rect">
            <a:avLst/>
          </a:prstGeom>
        </p:spPr>
        <p:txBody>
          <a:bodyPr vert="horz" lIns="104051" tIns="52024" rIns="104051" bIns="52024" rtlCol="0" anchor="ctr">
            <a:normAutofit/>
          </a:bodyPr>
          <a:lstStyle>
            <a:lvl1pPr algn="ctr">
              <a:lnSpc>
                <a:spcPts val="2052"/>
              </a:lnSpc>
              <a:defRPr sz="2300">
                <a:solidFill>
                  <a:schemeClr val="bg1"/>
                </a:solidFill>
              </a:defRPr>
            </a:lvl1pPr>
          </a:lstStyle>
          <a:p>
            <a:pPr defTabSz="889718"/>
            <a:fld id="{E20E89E6-FE54-4E13-859C-1FA908D70D39}" type="slidenum">
              <a:rPr lang="ru-RU" smtClean="0">
                <a:solidFill>
                  <a:prstClr val="white"/>
                </a:solidFill>
              </a:rPr>
              <a:pPr defTabSz="889718"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29094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1" r:id="rId1"/>
    <p:sldLayoutId id="2147483772" r:id="rId2"/>
    <p:sldLayoutId id="2147483773" r:id="rId3"/>
    <p:sldLayoutId id="2147483774" r:id="rId4"/>
    <p:sldLayoutId id="2147483775" r:id="rId5"/>
    <p:sldLayoutId id="2147483776" r:id="rId6"/>
    <p:sldLayoutId id="2147483777" r:id="rId7"/>
    <p:sldLayoutId id="2147483778" r:id="rId8"/>
    <p:sldLayoutId id="2147483779" r:id="rId9"/>
    <p:sldLayoutId id="2147483780" r:id="rId10"/>
    <p:sldLayoutId id="2147483781" r:id="rId11"/>
    <p:sldLayoutId id="2147483782" r:id="rId12"/>
    <p:sldLayoutId id="2147483783" r:id="rId13"/>
  </p:sldLayoutIdLst>
  <p:hf hdr="0" ftr="0" dt="0"/>
  <p:txStyles>
    <p:titleStyle>
      <a:lvl1pPr algn="l" defTabSz="889718" rtl="0" eaLnBrk="1" latinLnBrk="0" hangingPunct="1">
        <a:lnSpc>
          <a:spcPts val="4439"/>
        </a:lnSpc>
        <a:spcBef>
          <a:spcPct val="0"/>
        </a:spcBef>
        <a:buNone/>
        <a:defRPr sz="3600" b="1" i="0" kern="1200">
          <a:solidFill>
            <a:srgbClr val="005AA9"/>
          </a:solidFill>
          <a:latin typeface="+mj-lt"/>
          <a:ea typeface="+mj-ea"/>
          <a:cs typeface="+mj-cs"/>
        </a:defRPr>
      </a:lvl1pPr>
    </p:titleStyle>
    <p:bodyStyle>
      <a:lvl1pPr marL="310095" indent="0" algn="l" defTabSz="889718" rtl="0" eaLnBrk="1" latinLnBrk="0" hangingPunct="1">
        <a:spcBef>
          <a:spcPct val="20000"/>
        </a:spcBef>
        <a:buFont typeface="+mj-lt"/>
        <a:buNone/>
        <a:defRPr sz="3200" b="0" i="0" kern="1200">
          <a:solidFill>
            <a:srgbClr val="005AA9"/>
          </a:solidFill>
          <a:latin typeface="+mj-lt"/>
          <a:ea typeface="+mn-ea"/>
          <a:cs typeface="+mn-cs"/>
        </a:defRPr>
      </a:lvl1pPr>
      <a:lvl2pPr marL="310095" indent="0" algn="l" defTabSz="889718" rtl="0" eaLnBrk="1" latinLnBrk="0" hangingPunct="1">
        <a:spcBef>
          <a:spcPct val="20000"/>
        </a:spcBef>
        <a:buFont typeface="Arial" pitchFamily="34" charset="0"/>
        <a:buNone/>
        <a:defRPr sz="2000" b="0" i="0" kern="1200">
          <a:solidFill>
            <a:srgbClr val="504F53"/>
          </a:solidFill>
          <a:latin typeface="+mj-lt"/>
          <a:ea typeface="+mn-ea"/>
          <a:cs typeface="+mn-cs"/>
        </a:defRPr>
      </a:lvl2pPr>
      <a:lvl3pPr marL="608003" indent="-222077" algn="l" defTabSz="889718" rtl="0" eaLnBrk="1" latinLnBrk="0" hangingPunct="1">
        <a:spcBef>
          <a:spcPct val="20000"/>
        </a:spcBef>
        <a:buFont typeface="Arial" pitchFamily="34" charset="0"/>
        <a:buChar char="•"/>
        <a:defRPr sz="2000" b="0" i="0" kern="1200">
          <a:solidFill>
            <a:srgbClr val="504F53"/>
          </a:solidFill>
          <a:latin typeface="+mj-lt"/>
          <a:ea typeface="+mn-ea"/>
          <a:cs typeface="+mn-cs"/>
        </a:defRPr>
      </a:lvl3pPr>
      <a:lvl4pPr marL="0" indent="307385" algn="just" defTabSz="889718" rtl="0" eaLnBrk="1" latinLnBrk="0" hangingPunct="1">
        <a:lnSpc>
          <a:spcPts val="1539"/>
        </a:lnSpc>
        <a:spcBef>
          <a:spcPts val="342"/>
        </a:spcBef>
        <a:buFont typeface="Arial" pitchFamily="34" charset="0"/>
        <a:buNone/>
        <a:tabLst/>
        <a:defRPr sz="1400" b="0" i="0" kern="1200">
          <a:solidFill>
            <a:srgbClr val="504F53"/>
          </a:solidFill>
          <a:latin typeface="+mj-lt"/>
          <a:ea typeface="+mn-ea"/>
          <a:cs typeface="+mn-cs"/>
        </a:defRPr>
      </a:lvl4pPr>
      <a:lvl5pPr marL="1224125" indent="0" algn="l" defTabSz="889718" rtl="0" eaLnBrk="1" latinLnBrk="0" hangingPunct="1">
        <a:lnSpc>
          <a:spcPts val="1539"/>
        </a:lnSpc>
        <a:spcBef>
          <a:spcPts val="342"/>
        </a:spcBef>
        <a:buFont typeface="Arial" pitchFamily="34" charset="0"/>
        <a:buNone/>
        <a:defRPr sz="1200" b="0" i="0" kern="1200">
          <a:solidFill>
            <a:srgbClr val="8D8C90"/>
          </a:solidFill>
          <a:latin typeface="+mj-lt"/>
          <a:ea typeface="+mn-ea"/>
          <a:cs typeface="+mn-cs"/>
        </a:defRPr>
      </a:lvl5pPr>
      <a:lvl6pPr marL="2446720" indent="-222432" algn="l" defTabSz="889718" rtl="0" eaLnBrk="1" latinLnBrk="0" hangingPunct="1">
        <a:spcBef>
          <a:spcPct val="20000"/>
        </a:spcBef>
        <a:buFont typeface="Arial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891574" indent="-222432" algn="l" defTabSz="889718" rtl="0" eaLnBrk="1" latinLnBrk="0" hangingPunct="1">
        <a:spcBef>
          <a:spcPct val="20000"/>
        </a:spcBef>
        <a:buFont typeface="Arial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336438" indent="-222432" algn="l" defTabSz="889718" rtl="0" eaLnBrk="1" latinLnBrk="0" hangingPunct="1">
        <a:spcBef>
          <a:spcPct val="20000"/>
        </a:spcBef>
        <a:buFont typeface="Arial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781296" indent="-222432" algn="l" defTabSz="889718" rtl="0" eaLnBrk="1" latinLnBrk="0" hangingPunct="1">
        <a:spcBef>
          <a:spcPct val="20000"/>
        </a:spcBef>
        <a:buFont typeface="Arial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8897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44861" algn="l" defTabSz="8897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89718" algn="l" defTabSz="8897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34575" algn="l" defTabSz="8897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779433" algn="l" defTabSz="8897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24290" algn="l" defTabSz="8897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669150" algn="l" defTabSz="8897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14006" algn="l" defTabSz="8897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558866" algn="l" defTabSz="8897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815877" y="489553"/>
            <a:ext cx="7343979" cy="11101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629" tIns="45314" rIns="90629" bIns="4531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815877" y="1599673"/>
            <a:ext cx="7343979" cy="48364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629" tIns="45314" rIns="90629" bIns="4531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 bwMode="auto">
          <a:xfrm>
            <a:off x="457472" y="6356964"/>
            <a:ext cx="2133962" cy="3642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0629" tIns="45314" rIns="90629" bIns="45314" numCol="1" anchor="ctr" anchorCtr="0" compatLnSpc="1">
            <a:prstTxWarp prst="textNoShape">
              <a:avLst/>
            </a:prstTxWarp>
          </a:bodyPr>
          <a:lstStyle>
            <a:lvl1pPr algn="l" defTabSz="906418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 bwMode="auto">
          <a:xfrm>
            <a:off x="3123597" y="6356964"/>
            <a:ext cx="2896867" cy="3642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0629" tIns="45314" rIns="90629" bIns="45314" numCol="1" anchor="ctr" anchorCtr="0" compatLnSpc="1">
            <a:prstTxWarp prst="textNoShape">
              <a:avLst/>
            </a:prstTxWarp>
          </a:bodyPr>
          <a:lstStyle>
            <a:lvl1pPr algn="ctr" defTabSz="906418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 bwMode="auto">
          <a:xfrm>
            <a:off x="8325439" y="6041606"/>
            <a:ext cx="619012" cy="6320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0629" tIns="45314" rIns="90629" bIns="45314" numCol="1" anchor="ctr" anchorCtr="0" compatLnSpc="1">
            <a:prstTxWarp prst="textNoShape">
              <a:avLst/>
            </a:prstTxWarp>
          </a:bodyPr>
          <a:lstStyle>
            <a:lvl1pPr algn="ctr" defTabSz="906418" fontAlgn="auto">
              <a:lnSpc>
                <a:spcPts val="2103"/>
              </a:lnSpc>
              <a:spcBef>
                <a:spcPts val="0"/>
              </a:spcBef>
              <a:spcAft>
                <a:spcPts val="0"/>
              </a:spcAft>
              <a:defRPr sz="2400">
                <a:solidFill>
                  <a:schemeClr val="bg1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8B756078-B090-471B-9552-1125BC3FB99E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64413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5" r:id="rId1"/>
    <p:sldLayoutId id="2147483786" r:id="rId2"/>
    <p:sldLayoutId id="2147483787" r:id="rId3"/>
    <p:sldLayoutId id="2147483788" r:id="rId4"/>
    <p:sldLayoutId id="2147483789" r:id="rId5"/>
    <p:sldLayoutId id="2147483790" r:id="rId6"/>
    <p:sldLayoutId id="2147483791" r:id="rId7"/>
    <p:sldLayoutId id="2147483792" r:id="rId8"/>
    <p:sldLayoutId id="2147483793" r:id="rId9"/>
    <p:sldLayoutId id="2147483794" r:id="rId10"/>
  </p:sldLayoutIdLst>
  <p:hf hdr="0" ftr="0" dt="0"/>
  <p:txStyles>
    <p:titleStyle>
      <a:lvl1pPr algn="l" defTabSz="903839" rtl="0" eaLnBrk="0" fontAlgn="base" hangingPunct="0">
        <a:lnSpc>
          <a:spcPts val="4553"/>
        </a:lnSpc>
        <a:spcBef>
          <a:spcPct val="0"/>
        </a:spcBef>
        <a:spcAft>
          <a:spcPct val="0"/>
        </a:spcAft>
        <a:defRPr sz="3700" b="1" kern="1200">
          <a:solidFill>
            <a:srgbClr val="005AA9"/>
          </a:solidFill>
          <a:latin typeface="+mj-lt"/>
          <a:ea typeface="+mj-ea"/>
          <a:cs typeface="+mj-cs"/>
        </a:defRPr>
      </a:lvl1pPr>
      <a:lvl2pPr algn="l" defTabSz="903839" rtl="0" eaLnBrk="0" fontAlgn="base" hangingPunct="0">
        <a:lnSpc>
          <a:spcPts val="455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2pPr>
      <a:lvl3pPr algn="l" defTabSz="903839" rtl="0" eaLnBrk="0" fontAlgn="base" hangingPunct="0">
        <a:lnSpc>
          <a:spcPts val="455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3pPr>
      <a:lvl4pPr algn="l" defTabSz="903839" rtl="0" eaLnBrk="0" fontAlgn="base" hangingPunct="0">
        <a:lnSpc>
          <a:spcPts val="455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4pPr>
      <a:lvl5pPr algn="l" defTabSz="903839" rtl="0" eaLnBrk="0" fontAlgn="base" hangingPunct="0">
        <a:lnSpc>
          <a:spcPts val="455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5pPr>
      <a:lvl6pPr marL="397295" algn="l" defTabSz="906361" rtl="0" fontAlgn="base">
        <a:lnSpc>
          <a:spcPts val="4546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6pPr>
      <a:lvl7pPr marL="794603" algn="l" defTabSz="906361" rtl="0" fontAlgn="base">
        <a:lnSpc>
          <a:spcPts val="4546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7pPr>
      <a:lvl8pPr marL="1191919" algn="l" defTabSz="906361" rtl="0" fontAlgn="base">
        <a:lnSpc>
          <a:spcPts val="4546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8pPr>
      <a:lvl9pPr marL="1589229" algn="l" defTabSz="906361" rtl="0" fontAlgn="base">
        <a:lnSpc>
          <a:spcPts val="4546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9pPr>
    </p:titleStyle>
    <p:bodyStyle>
      <a:lvl1pPr marL="312815" indent="-312815" algn="l" defTabSz="903839" rtl="0" eaLnBrk="0" fontAlgn="base" hangingPunct="0">
        <a:spcBef>
          <a:spcPct val="20000"/>
        </a:spcBef>
        <a:spcAft>
          <a:spcPct val="0"/>
        </a:spcAft>
        <a:buFont typeface="+mj-lt"/>
        <a:defRPr sz="3200" kern="1200">
          <a:solidFill>
            <a:srgbClr val="005AA9"/>
          </a:solidFill>
          <a:latin typeface="+mj-lt"/>
          <a:ea typeface="+mn-ea"/>
          <a:cs typeface="+mn-cs"/>
        </a:defRPr>
      </a:lvl1pPr>
      <a:lvl2pPr marL="312815" indent="76116" algn="l" defTabSz="903839" rtl="0" eaLnBrk="0" fontAlgn="base" hangingPunct="0">
        <a:spcBef>
          <a:spcPct val="20000"/>
        </a:spcBef>
        <a:spcAft>
          <a:spcPct val="0"/>
        </a:spcAft>
        <a:buFont typeface="Arial" pitchFamily="34" charset="0"/>
        <a:defRPr sz="2100" kern="1200">
          <a:solidFill>
            <a:srgbClr val="504F53"/>
          </a:solidFill>
          <a:latin typeface="+mj-lt"/>
          <a:ea typeface="+mn-ea"/>
          <a:cs typeface="+mn-cs"/>
        </a:defRPr>
      </a:lvl2pPr>
      <a:lvl3pPr marL="617324" indent="-222847" algn="l" defTabSz="903839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100" kern="1200">
          <a:solidFill>
            <a:srgbClr val="504F53"/>
          </a:solidFill>
          <a:latin typeface="+mj-lt"/>
          <a:ea typeface="+mn-ea"/>
          <a:cs typeface="+mn-cs"/>
        </a:defRPr>
      </a:lvl3pPr>
      <a:lvl4pPr marL="1386901" indent="-1075469" algn="just" defTabSz="903839" rtl="0" eaLnBrk="0" fontAlgn="base" hangingPunct="0">
        <a:lnSpc>
          <a:spcPts val="1578"/>
        </a:lnSpc>
        <a:spcBef>
          <a:spcPts val="351"/>
        </a:spcBef>
        <a:spcAft>
          <a:spcPct val="0"/>
        </a:spcAft>
        <a:buFont typeface="Arial" pitchFamily="34" charset="0"/>
        <a:defRPr sz="1500" kern="1200">
          <a:solidFill>
            <a:srgbClr val="504F53"/>
          </a:solidFill>
          <a:latin typeface="+mj-lt"/>
          <a:ea typeface="+mn-ea"/>
          <a:cs typeface="+mn-cs"/>
        </a:defRPr>
      </a:lvl4pPr>
      <a:lvl5pPr marL="1244336" indent="340495" algn="l" defTabSz="903839" rtl="0" eaLnBrk="0" fontAlgn="base" hangingPunct="0">
        <a:lnSpc>
          <a:spcPts val="1578"/>
        </a:lnSpc>
        <a:spcBef>
          <a:spcPts val="351"/>
        </a:spcBef>
        <a:spcAft>
          <a:spcPct val="0"/>
        </a:spcAft>
        <a:buFont typeface="Arial" pitchFamily="34" charset="0"/>
        <a:defRPr sz="1200" kern="1200">
          <a:solidFill>
            <a:srgbClr val="8D8C90"/>
          </a:solidFill>
          <a:latin typeface="+mj-lt"/>
          <a:ea typeface="+mn-ea"/>
          <a:cs typeface="+mn-cs"/>
        </a:defRPr>
      </a:lvl5pPr>
      <a:lvl6pPr marL="2492649" indent="-226606" algn="l" defTabSz="90641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45857" indent="-226606" algn="l" defTabSz="90641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399062" indent="-226606" algn="l" defTabSz="90641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52269" indent="-226606" algn="l" defTabSz="90641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064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3209" algn="l" defTabSz="9064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06418" algn="l" defTabSz="9064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59623" algn="l" defTabSz="9064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12841" algn="l" defTabSz="9064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66040" algn="l" defTabSz="9064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19251" algn="l" defTabSz="9064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72459" algn="l" defTabSz="9064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25669" algn="l" defTabSz="9064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815874" y="489553"/>
            <a:ext cx="7343979" cy="11101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677" tIns="45338" rIns="90677" bIns="4533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815874" y="1599673"/>
            <a:ext cx="7343979" cy="48364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677" tIns="45338" rIns="90677" bIns="453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 bwMode="auto">
          <a:xfrm>
            <a:off x="457472" y="6356961"/>
            <a:ext cx="2133962" cy="3642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0677" tIns="45338" rIns="90677" bIns="45338" numCol="1" anchor="ctr" anchorCtr="0" compatLnSpc="1">
            <a:prstTxWarp prst="textNoShape">
              <a:avLst/>
            </a:prstTxWarp>
          </a:bodyPr>
          <a:lstStyle>
            <a:lvl1pPr algn="l" defTabSz="906898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 bwMode="auto">
          <a:xfrm>
            <a:off x="3123594" y="6356961"/>
            <a:ext cx="2896867" cy="3642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0677" tIns="45338" rIns="90677" bIns="45338" numCol="1" anchor="ctr" anchorCtr="0" compatLnSpc="1">
            <a:prstTxWarp prst="textNoShape">
              <a:avLst/>
            </a:prstTxWarp>
          </a:bodyPr>
          <a:lstStyle>
            <a:lvl1pPr algn="ctr" defTabSz="906898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 bwMode="auto">
          <a:xfrm>
            <a:off x="8325439" y="6041606"/>
            <a:ext cx="619012" cy="6320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0677" tIns="45338" rIns="90677" bIns="45338" numCol="1" anchor="ctr" anchorCtr="0" compatLnSpc="1">
            <a:prstTxWarp prst="textNoShape">
              <a:avLst/>
            </a:prstTxWarp>
          </a:bodyPr>
          <a:lstStyle>
            <a:lvl1pPr algn="ctr" defTabSz="906898" fontAlgn="auto">
              <a:lnSpc>
                <a:spcPts val="2103"/>
              </a:lnSpc>
              <a:spcBef>
                <a:spcPts val="0"/>
              </a:spcBef>
              <a:spcAft>
                <a:spcPts val="0"/>
              </a:spcAft>
              <a:defRPr sz="2400">
                <a:solidFill>
                  <a:schemeClr val="bg1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8B756078-B090-471B-9552-1125BC3FB99E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44767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6" r:id="rId1"/>
    <p:sldLayoutId id="2147483797" r:id="rId2"/>
    <p:sldLayoutId id="2147483798" r:id="rId3"/>
    <p:sldLayoutId id="2147483799" r:id="rId4"/>
    <p:sldLayoutId id="2147483800" r:id="rId5"/>
    <p:sldLayoutId id="2147483801" r:id="rId6"/>
    <p:sldLayoutId id="2147483802" r:id="rId7"/>
    <p:sldLayoutId id="2147483803" r:id="rId8"/>
    <p:sldLayoutId id="2147483804" r:id="rId9"/>
    <p:sldLayoutId id="2147483805" r:id="rId10"/>
  </p:sldLayoutIdLst>
  <p:hf hdr="0" ftr="0" dt="0"/>
  <p:txStyles>
    <p:titleStyle>
      <a:lvl1pPr algn="l" defTabSz="904317" rtl="0" eaLnBrk="0" fontAlgn="base" hangingPunct="0">
        <a:lnSpc>
          <a:spcPts val="4553"/>
        </a:lnSpc>
        <a:spcBef>
          <a:spcPct val="0"/>
        </a:spcBef>
        <a:spcAft>
          <a:spcPct val="0"/>
        </a:spcAft>
        <a:defRPr sz="3700" b="1" kern="1200">
          <a:solidFill>
            <a:srgbClr val="005AA9"/>
          </a:solidFill>
          <a:latin typeface="+mj-lt"/>
          <a:ea typeface="+mj-ea"/>
          <a:cs typeface="+mj-cs"/>
        </a:defRPr>
      </a:lvl1pPr>
      <a:lvl2pPr algn="l" defTabSz="904317" rtl="0" eaLnBrk="0" fontAlgn="base" hangingPunct="0">
        <a:lnSpc>
          <a:spcPts val="455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2pPr>
      <a:lvl3pPr algn="l" defTabSz="904317" rtl="0" eaLnBrk="0" fontAlgn="base" hangingPunct="0">
        <a:lnSpc>
          <a:spcPts val="455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3pPr>
      <a:lvl4pPr algn="l" defTabSz="904317" rtl="0" eaLnBrk="0" fontAlgn="base" hangingPunct="0">
        <a:lnSpc>
          <a:spcPts val="455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4pPr>
      <a:lvl5pPr algn="l" defTabSz="904317" rtl="0" eaLnBrk="0" fontAlgn="base" hangingPunct="0">
        <a:lnSpc>
          <a:spcPts val="455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5pPr>
      <a:lvl6pPr marL="397505" algn="l" defTabSz="906841" rtl="0" fontAlgn="base">
        <a:lnSpc>
          <a:spcPts val="4546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6pPr>
      <a:lvl7pPr marL="795024" algn="l" defTabSz="906841" rtl="0" fontAlgn="base">
        <a:lnSpc>
          <a:spcPts val="4546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7pPr>
      <a:lvl8pPr marL="1192549" algn="l" defTabSz="906841" rtl="0" fontAlgn="base">
        <a:lnSpc>
          <a:spcPts val="4546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8pPr>
      <a:lvl9pPr marL="1590070" algn="l" defTabSz="906841" rtl="0" fontAlgn="base">
        <a:lnSpc>
          <a:spcPts val="4546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9pPr>
    </p:titleStyle>
    <p:bodyStyle>
      <a:lvl1pPr marL="312980" indent="-312980" algn="l" defTabSz="904317" rtl="0" eaLnBrk="0" fontAlgn="base" hangingPunct="0">
        <a:spcBef>
          <a:spcPct val="20000"/>
        </a:spcBef>
        <a:spcAft>
          <a:spcPct val="0"/>
        </a:spcAft>
        <a:buFont typeface="+mj-lt"/>
        <a:defRPr sz="3200" kern="1200">
          <a:solidFill>
            <a:srgbClr val="005AA9"/>
          </a:solidFill>
          <a:latin typeface="+mj-lt"/>
          <a:ea typeface="+mn-ea"/>
          <a:cs typeface="+mn-cs"/>
        </a:defRPr>
      </a:lvl1pPr>
      <a:lvl2pPr marL="312980" indent="76158" algn="l" defTabSz="904317" rtl="0" eaLnBrk="0" fontAlgn="base" hangingPunct="0">
        <a:spcBef>
          <a:spcPct val="20000"/>
        </a:spcBef>
        <a:spcAft>
          <a:spcPct val="0"/>
        </a:spcAft>
        <a:buFont typeface="Arial" pitchFamily="34" charset="0"/>
        <a:defRPr sz="2100" kern="1200">
          <a:solidFill>
            <a:srgbClr val="504F53"/>
          </a:solidFill>
          <a:latin typeface="+mj-lt"/>
          <a:ea typeface="+mn-ea"/>
          <a:cs typeface="+mn-cs"/>
        </a:defRPr>
      </a:lvl2pPr>
      <a:lvl3pPr marL="617651" indent="-222965" algn="l" defTabSz="904317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100" kern="1200">
          <a:solidFill>
            <a:srgbClr val="504F53"/>
          </a:solidFill>
          <a:latin typeface="+mj-lt"/>
          <a:ea typeface="+mn-ea"/>
          <a:cs typeface="+mn-cs"/>
        </a:defRPr>
      </a:lvl3pPr>
      <a:lvl4pPr marL="1387636" indent="-1076039" algn="just" defTabSz="904317" rtl="0" eaLnBrk="0" fontAlgn="base" hangingPunct="0">
        <a:lnSpc>
          <a:spcPts val="1578"/>
        </a:lnSpc>
        <a:spcBef>
          <a:spcPts val="351"/>
        </a:spcBef>
        <a:spcAft>
          <a:spcPct val="0"/>
        </a:spcAft>
        <a:buFont typeface="Arial" pitchFamily="34" charset="0"/>
        <a:defRPr sz="1500" kern="1200">
          <a:solidFill>
            <a:srgbClr val="504F53"/>
          </a:solidFill>
          <a:latin typeface="+mj-lt"/>
          <a:ea typeface="+mn-ea"/>
          <a:cs typeface="+mn-cs"/>
        </a:defRPr>
      </a:lvl4pPr>
      <a:lvl5pPr marL="1244996" indent="340675" algn="l" defTabSz="904317" rtl="0" eaLnBrk="0" fontAlgn="base" hangingPunct="0">
        <a:lnSpc>
          <a:spcPts val="1578"/>
        </a:lnSpc>
        <a:spcBef>
          <a:spcPts val="351"/>
        </a:spcBef>
        <a:spcAft>
          <a:spcPct val="0"/>
        </a:spcAft>
        <a:buFont typeface="Arial" pitchFamily="34" charset="0"/>
        <a:defRPr sz="1200" kern="1200">
          <a:solidFill>
            <a:srgbClr val="8D8C90"/>
          </a:solidFill>
          <a:latin typeface="+mj-lt"/>
          <a:ea typeface="+mn-ea"/>
          <a:cs typeface="+mn-cs"/>
        </a:defRPr>
      </a:lvl5pPr>
      <a:lvl6pPr marL="2493969" indent="-226726" algn="l" defTabSz="9068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47417" indent="-226726" algn="l" defTabSz="9068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00862" indent="-226726" algn="l" defTabSz="9068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54309" indent="-226726" algn="l" defTabSz="9068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068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3449" algn="l" defTabSz="9068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06898" algn="l" defTabSz="9068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60343" algn="l" defTabSz="9068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13801" algn="l" defTabSz="9068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67240" algn="l" defTabSz="9068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20691" algn="l" defTabSz="9068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74140" algn="l" defTabSz="9068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27588" algn="l" defTabSz="9068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consultantplus://offline/ref=E453ACB4A79E525B2AD505F0A9FC569A18FDE8E9C53D9BD58456B0FBDCA96419D758AAF77794A48CC085A9673FA3E41A9B2AC0B6B3A1FAq0e6J" TargetMode="Externa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570143" y="2580210"/>
            <a:ext cx="7881542" cy="2480860"/>
          </a:xfrm>
        </p:spPr>
        <p:txBody>
          <a:bodyPr lIns="90597" tIns="45298" rIns="90597" bIns="45298"/>
          <a:lstStyle/>
          <a:p>
            <a:pPr algn="ctr"/>
            <a:r>
              <a:rPr lang="ru-RU" altLang="ru-RU" sz="3200" dirty="0">
                <a:solidFill>
                  <a:schemeClr val="bg1"/>
                </a:solidFill>
                <a:latin typeface="Arial Narrow" pitchFamily="34" charset="0"/>
              </a:rPr>
              <a:t>Вычеты при приобретении ККТ.</a:t>
            </a:r>
          </a:p>
        </p:txBody>
      </p:sp>
      <p:sp>
        <p:nvSpPr>
          <p:cNvPr id="46083" name="Прямоугольник 3"/>
          <p:cNvSpPr>
            <a:spLocks noChangeArrowheads="1"/>
          </p:cNvSpPr>
          <p:nvPr/>
        </p:nvSpPr>
        <p:spPr bwMode="auto">
          <a:xfrm>
            <a:off x="508081" y="5785957"/>
            <a:ext cx="8003715" cy="7534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9451" tIns="39727" rIns="79451" bIns="39727">
            <a:spAutoFit/>
          </a:bodyPr>
          <a:lstStyle/>
          <a:p>
            <a:pPr algn="ctr" defTabSz="902295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2100" b="1" dirty="0">
                <a:solidFill>
                  <a:prstClr val="white"/>
                </a:solidFill>
                <a:latin typeface="Arial Narrow" pitchFamily="34" charset="0"/>
                <a:cs typeface="Arial" pitchFamily="34" charset="0"/>
              </a:rPr>
              <a:t>начальник отдела налогообложения юридических лиц</a:t>
            </a:r>
          </a:p>
          <a:p>
            <a:pPr algn="ctr" defTabSz="902295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2100" b="1" dirty="0">
                <a:solidFill>
                  <a:prstClr val="white"/>
                </a:solidFill>
                <a:latin typeface="Arial Narrow" pitchFamily="34" charset="0"/>
                <a:cs typeface="Arial" pitchFamily="34" charset="0"/>
              </a:rPr>
              <a:t>Первашова Ольга Петровна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181045" y="6028647"/>
            <a:ext cx="781910" cy="829354"/>
          </a:xfrm>
          <a:prstGeom prst="rect">
            <a:avLst/>
          </a:prstGeom>
        </p:spPr>
        <p:txBody>
          <a:bodyPr wrap="none" lIns="90630" tIns="45315" rIns="90630" bIns="45315" anchor="ctr">
            <a:normAutofit/>
          </a:bodyPr>
          <a:lstStyle/>
          <a:p>
            <a:pPr defTabSz="906258">
              <a:spcBef>
                <a:spcPct val="0"/>
              </a:spcBef>
              <a:defRPr/>
            </a:pPr>
            <a:endParaRPr lang="ru-RU" sz="2100" b="1" dirty="0">
              <a:solidFill>
                <a:prstClr val="white"/>
              </a:solidFill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575057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67547" y="1606885"/>
            <a:ext cx="8424936" cy="4829253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21926" y="501083"/>
            <a:ext cx="7337901" cy="551658"/>
          </a:xfrm>
        </p:spPr>
        <p:txBody>
          <a:bodyPr>
            <a:normAutofit/>
          </a:bodyPr>
          <a:lstStyle/>
          <a:p>
            <a:r>
              <a:rPr lang="ru-RU" sz="28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Типовые ситуации</a:t>
            </a:r>
            <a:endParaRPr lang="ru-RU" sz="28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10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67004" y="1268762"/>
            <a:ext cx="8209452" cy="5262898"/>
          </a:xfrm>
          <a:prstGeom prst="rect">
            <a:avLst/>
          </a:prstGeom>
        </p:spPr>
        <p:txBody>
          <a:bodyPr wrap="square" lIns="91360" tIns="45680" rIns="91360" bIns="45680">
            <a:spAutoFit/>
          </a:bodyPr>
          <a:lstStyle/>
          <a:p>
            <a:pPr algn="just"/>
            <a:r>
              <a:rPr lang="ru-RU" sz="2000" u="sng" dirty="0"/>
              <a:t>ВОПРОС</a:t>
            </a:r>
            <a:r>
              <a:rPr lang="ru-RU" sz="2000" dirty="0"/>
              <a:t>: Уменьшается ли ЕНВД на сумму расходов на приобретение ККТ, если трудовой договор с работником заключен после 01.07.2018 (ИП – торговля)?</a:t>
            </a:r>
          </a:p>
          <a:p>
            <a:pPr algn="just"/>
            <a:endParaRPr lang="ru-RU" sz="2000" dirty="0"/>
          </a:p>
          <a:p>
            <a:pPr algn="just"/>
            <a:r>
              <a:rPr lang="ru-RU" sz="2000" u="sng" dirty="0"/>
              <a:t>ОТВЕТ</a:t>
            </a:r>
            <a:r>
              <a:rPr lang="ru-RU" sz="2000" dirty="0"/>
              <a:t>: Индивидуальные предприниматели в случае заключения трудового договора с работником обязаны в течение 30 календарных дней с даты заключения такого трудового договора зарегистрировать контрольно-кассовую технику (пункт 7.3 статьи 7 Федерального закона от 03.07.2016 N 290-ФЗ). Поскольку в рассматриваемом случае на дату регистрации контрольно-кассовой техники индивидуальным предпринимателем, трудовой договор с работником заключен после 1 июля 2018 года, то в соответствии с </a:t>
            </a:r>
            <a:r>
              <a:rPr lang="ru-RU" sz="2000" dirty="0">
                <a:hlinkClick r:id="rId2"/>
              </a:rPr>
              <a:t>абзацем вторым пункта 2.2 статьи 346.32</a:t>
            </a:r>
            <a:r>
              <a:rPr lang="ru-RU" sz="2000" dirty="0"/>
              <a:t> Кодекса </a:t>
            </a:r>
            <a:r>
              <a:rPr lang="ru-RU" sz="2000" dirty="0">
                <a:solidFill>
                  <a:srgbClr val="FF0000"/>
                </a:solidFill>
              </a:rPr>
              <a:t>оснований для уменьшения суммы ЕНВД на сумму расходов по приобретению контрольно-кассовой техники</a:t>
            </a:r>
            <a:r>
              <a:rPr lang="ru-RU" sz="2000" dirty="0"/>
              <a:t>                      </a:t>
            </a:r>
            <a:r>
              <a:rPr lang="ru-RU" sz="2800" b="1" u="sng" dirty="0">
                <a:solidFill>
                  <a:srgbClr val="FF0000"/>
                </a:solidFill>
              </a:rPr>
              <a:t>не имеется</a:t>
            </a:r>
            <a:r>
              <a:rPr lang="ru-RU" sz="2000" dirty="0"/>
              <a:t>.</a:t>
            </a:r>
          </a:p>
          <a:p>
            <a:pPr algn="just"/>
            <a:endParaRPr lang="ru-RU" sz="2000" dirty="0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755577" y="1124744"/>
            <a:ext cx="7568507" cy="0"/>
          </a:xfrm>
          <a:prstGeom prst="line">
            <a:avLst/>
          </a:prstGeom>
          <a:ln w="127000" cmpd="thickThin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90565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11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5" name="Заголовок 4"/>
          <p:cNvSpPr txBox="1">
            <a:spLocks noGrp="1"/>
          </p:cNvSpPr>
          <p:nvPr>
            <p:ph type="title"/>
          </p:nvPr>
        </p:nvSpPr>
        <p:spPr>
          <a:xfrm>
            <a:off x="822649" y="466974"/>
            <a:ext cx="7260235" cy="5555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Типовые ситуации</a:t>
            </a: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749979" y="1012847"/>
            <a:ext cx="7782461" cy="0"/>
          </a:xfrm>
          <a:prstGeom prst="line">
            <a:avLst/>
          </a:prstGeom>
          <a:ln w="127000" cmpd="thickThin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2"/>
          <p:cNvSpPr>
            <a:spLocks noGrp="1" noChangeArrowheads="1"/>
          </p:cNvSpPr>
          <p:nvPr>
            <p:ph idx="1"/>
          </p:nvPr>
        </p:nvSpPr>
        <p:spPr bwMode="auto">
          <a:xfrm>
            <a:off x="633868" y="1700820"/>
            <a:ext cx="7637795" cy="33486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ctr">
            <a:spAutoFit/>
          </a:bodyPr>
          <a:lstStyle/>
          <a:p>
            <a:pPr algn="just"/>
            <a:r>
              <a:rPr lang="ru-RU" sz="2000" b="0" u="sng" dirty="0">
                <a:solidFill>
                  <a:schemeClr val="tx1"/>
                </a:solidFill>
              </a:rPr>
              <a:t>ВОПРОС</a:t>
            </a:r>
            <a:r>
              <a:rPr lang="ru-RU" sz="2000" b="0" dirty="0">
                <a:solidFill>
                  <a:schemeClr val="tx1"/>
                </a:solidFill>
              </a:rPr>
              <a:t>: Правомерно ли применение налогоплательщиками ЕНВД и ПСН вычета по расходам на приобретение ККТ в случае, если ККТ приобретается </a:t>
            </a:r>
            <a:r>
              <a:rPr lang="ru-RU" sz="2000" b="0" dirty="0">
                <a:solidFill>
                  <a:srgbClr val="FF0000"/>
                </a:solidFill>
              </a:rPr>
              <a:t>на условиях рассрочки оплаты</a:t>
            </a:r>
            <a:r>
              <a:rPr lang="ru-RU" sz="2000" b="0" dirty="0">
                <a:solidFill>
                  <a:schemeClr val="tx1"/>
                </a:solidFill>
              </a:rPr>
              <a:t>, и в период применения вычета расходы полностью не оплачены?</a:t>
            </a:r>
          </a:p>
          <a:p>
            <a:pPr marL="456233" indent="-456233" algn="just">
              <a:buAutoNum type="arabicPeriod"/>
            </a:pPr>
            <a:endParaRPr lang="ru-RU" sz="2800" b="0" dirty="0">
              <a:solidFill>
                <a:schemeClr val="tx1"/>
              </a:solidFill>
            </a:endParaRPr>
          </a:p>
          <a:p>
            <a:pPr algn="just"/>
            <a:r>
              <a:rPr lang="ru-RU" sz="2000" b="0" u="sng" dirty="0">
                <a:solidFill>
                  <a:schemeClr val="tx1"/>
                </a:solidFill>
              </a:rPr>
              <a:t>ОТВЕТ</a:t>
            </a:r>
            <a:r>
              <a:rPr lang="ru-RU" sz="2000" b="0" dirty="0">
                <a:solidFill>
                  <a:schemeClr val="tx1"/>
                </a:solidFill>
              </a:rPr>
              <a:t>: Налогоплательщики ЕНВД и ПСН вправе применить вычет по налогу на расходы, связанные с приобретением ККТ, если указанная ККТ </a:t>
            </a:r>
            <a:r>
              <a:rPr lang="ru-RU" sz="2000" b="0" dirty="0">
                <a:solidFill>
                  <a:srgbClr val="FF0000"/>
                </a:solidFill>
              </a:rPr>
              <a:t>передана в собственность </a:t>
            </a:r>
            <a:r>
              <a:rPr lang="ru-RU" sz="2000" b="0" dirty="0">
                <a:solidFill>
                  <a:schemeClr val="tx1"/>
                </a:solidFill>
              </a:rPr>
              <a:t>налогоплательщику не позднее периода, установленного для регистрации ККТ в налоговом органе в целях применения налогового вычета</a:t>
            </a:r>
            <a:r>
              <a:rPr lang="ru-RU" sz="2000" dirty="0">
                <a:solidFill>
                  <a:schemeClr val="tx1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045163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12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5" name="Rectangle 2"/>
          <p:cNvSpPr>
            <a:spLocks noGrp="1" noChangeArrowheads="1"/>
          </p:cNvSpPr>
          <p:nvPr>
            <p:ph idx="1"/>
          </p:nvPr>
        </p:nvSpPr>
        <p:spPr bwMode="auto">
          <a:xfrm>
            <a:off x="381655" y="1253042"/>
            <a:ext cx="7942428" cy="51196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ctr">
            <a:spAutoFit/>
          </a:bodyPr>
          <a:lstStyle/>
          <a:p>
            <a:pPr algn="just"/>
            <a:r>
              <a:rPr lang="ru-RU" sz="2000" b="0" u="sng" dirty="0">
                <a:solidFill>
                  <a:schemeClr val="tx1"/>
                </a:solidFill>
              </a:rPr>
              <a:t>ВОПРОС:</a:t>
            </a:r>
            <a:r>
              <a:rPr lang="ru-RU" sz="2000" b="0" dirty="0">
                <a:solidFill>
                  <a:schemeClr val="tx1"/>
                </a:solidFill>
              </a:rPr>
              <a:t> Вправе ли ИП уменьшить исчисленный налог по ЕНВД на расходы по приобретению ККТ, в случае если часть указанных расходов была учтена при уменьшении налога в рамках ПСН?</a:t>
            </a:r>
          </a:p>
          <a:p>
            <a:pPr marL="456233" indent="-456233" algn="just">
              <a:buAutoNum type="arabicPeriod"/>
            </a:pPr>
            <a:endParaRPr lang="ru-RU" sz="1000" b="0" dirty="0">
              <a:solidFill>
                <a:schemeClr val="tx1"/>
              </a:solidFill>
            </a:endParaRPr>
          </a:p>
          <a:p>
            <a:pPr algn="just"/>
            <a:r>
              <a:rPr lang="ru-RU" sz="2000" b="0" u="sng" dirty="0">
                <a:solidFill>
                  <a:schemeClr val="tx1"/>
                </a:solidFill>
              </a:rPr>
              <a:t>ОТВЕТ:</a:t>
            </a:r>
            <a:r>
              <a:rPr lang="ru-RU" sz="2000" b="0" dirty="0">
                <a:solidFill>
                  <a:schemeClr val="tx1"/>
                </a:solidFill>
              </a:rPr>
              <a:t> ИП вправе уменьшить налог по ЕНВД на расходы по приобретению ККТ, которые </a:t>
            </a:r>
            <a:r>
              <a:rPr lang="ru-RU" sz="2000" b="0" dirty="0">
                <a:solidFill>
                  <a:srgbClr val="FF0000"/>
                </a:solidFill>
              </a:rPr>
              <a:t>не были учтены </a:t>
            </a:r>
            <a:r>
              <a:rPr lang="ru-RU" sz="2000" b="0" dirty="0">
                <a:solidFill>
                  <a:schemeClr val="tx1"/>
                </a:solidFill>
              </a:rPr>
              <a:t>при уменьшении ПСН (</a:t>
            </a:r>
            <a:r>
              <a:rPr lang="ru-RU" sz="2000" b="0" i="1" dirty="0">
                <a:solidFill>
                  <a:schemeClr val="tx1"/>
                </a:solidFill>
              </a:rPr>
              <a:t>общая сумма не более 18 тыс. руб. на единицу ККТ</a:t>
            </a:r>
            <a:r>
              <a:rPr lang="ru-RU" sz="2000" b="0" dirty="0">
                <a:solidFill>
                  <a:schemeClr val="tx1"/>
                </a:solidFill>
              </a:rPr>
              <a:t>), при использовании указанной ККТ </a:t>
            </a:r>
            <a:r>
              <a:rPr lang="ru-RU" sz="2000" b="0" dirty="0">
                <a:solidFill>
                  <a:srgbClr val="FF0000"/>
                </a:solidFill>
              </a:rPr>
              <a:t>в рамках применения ЕНВД. </a:t>
            </a:r>
          </a:p>
          <a:p>
            <a:pPr algn="just"/>
            <a:endParaRPr lang="ru-RU" sz="2000" b="0" dirty="0">
              <a:solidFill>
                <a:schemeClr val="tx1"/>
              </a:solidFill>
            </a:endParaRPr>
          </a:p>
          <a:p>
            <a:pPr algn="just"/>
            <a:r>
              <a:rPr lang="ru-RU" sz="2000" b="0" u="sng" dirty="0">
                <a:solidFill>
                  <a:schemeClr val="tx1"/>
                </a:solidFill>
              </a:rPr>
              <a:t>ВОПРОС:</a:t>
            </a:r>
            <a:r>
              <a:rPr lang="ru-RU" sz="2000" b="0" dirty="0">
                <a:solidFill>
                  <a:schemeClr val="tx1"/>
                </a:solidFill>
              </a:rPr>
              <a:t> Вправе ли ИП – плательщик ЕНВД или ПСН, осуществляющий розничную торговлю и </a:t>
            </a:r>
            <a:r>
              <a:rPr lang="ru-RU" sz="2000" b="0" dirty="0">
                <a:solidFill>
                  <a:srgbClr val="FF0000"/>
                </a:solidFill>
              </a:rPr>
              <a:t>привлекающий работников</a:t>
            </a:r>
            <a:r>
              <a:rPr lang="ru-RU" sz="2000" b="0" dirty="0">
                <a:solidFill>
                  <a:schemeClr val="tx1"/>
                </a:solidFill>
              </a:rPr>
              <a:t>, применить вычет по налогу на расходы на приобретение ККТ в случае, если ККТ зарегистрирована 01.07.2018?</a:t>
            </a:r>
          </a:p>
          <a:p>
            <a:pPr marL="456233" indent="-456233" algn="just">
              <a:buAutoNum type="arabicPeriod"/>
            </a:pPr>
            <a:endParaRPr lang="ru-RU" sz="1000" b="0" dirty="0">
              <a:solidFill>
                <a:schemeClr val="tx1"/>
              </a:solidFill>
            </a:endParaRPr>
          </a:p>
          <a:p>
            <a:pPr algn="just"/>
            <a:r>
              <a:rPr lang="ru-RU" sz="2000" b="0" u="sng" dirty="0">
                <a:solidFill>
                  <a:schemeClr val="tx1"/>
                </a:solidFill>
              </a:rPr>
              <a:t>ОТВЕТ:</a:t>
            </a:r>
            <a:r>
              <a:rPr lang="ru-RU" sz="2000" b="0" dirty="0">
                <a:solidFill>
                  <a:schemeClr val="tx1"/>
                </a:solidFill>
              </a:rPr>
              <a:t> В указанном случае ИП вправе применить вычет при регистрации ККТ </a:t>
            </a:r>
            <a:r>
              <a:rPr lang="ru-RU" sz="2000" b="0" dirty="0">
                <a:solidFill>
                  <a:srgbClr val="FF0000"/>
                </a:solidFill>
              </a:rPr>
              <a:t>до 03.07.2018</a:t>
            </a:r>
            <a:r>
              <a:rPr lang="ru-RU" sz="2000" b="0" dirty="0">
                <a:solidFill>
                  <a:schemeClr val="tx1"/>
                </a:solidFill>
              </a:rPr>
              <a:t> (п. 7 ст. 6.1 НК РФ). 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8303" y="968875"/>
            <a:ext cx="7638950" cy="128027"/>
          </a:xfrm>
          <a:prstGeom prst="rect">
            <a:avLst/>
          </a:prstGeom>
        </p:spPr>
      </p:pic>
      <p:sp>
        <p:nvSpPr>
          <p:cNvPr id="9" name="Заголовок 4"/>
          <p:cNvSpPr txBox="1">
            <a:spLocks/>
          </p:cNvSpPr>
          <p:nvPr/>
        </p:nvSpPr>
        <p:spPr>
          <a:xfrm>
            <a:off x="685286" y="426093"/>
            <a:ext cx="7337190" cy="555572"/>
          </a:xfrm>
          <a:prstGeom prst="rect">
            <a:avLst/>
          </a:prstGeom>
          <a:noFill/>
        </p:spPr>
        <p:txBody>
          <a:bodyPr vert="horz" wrap="square" lIns="104051" tIns="52024" rIns="104051" bIns="52024" rtlCol="0" anchor="ctr">
            <a:spAutoFit/>
          </a:bodyPr>
          <a:lstStyle>
            <a:lvl1pPr marL="0" marR="0" indent="0" algn="l" defTabSz="89160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tabLst/>
              <a:defRPr sz="4618" b="1" i="0" kern="1200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ru-RU" sz="2800" b="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Типовые ситуации</a:t>
            </a:r>
          </a:p>
        </p:txBody>
      </p:sp>
    </p:spTree>
    <p:extLst>
      <p:ext uri="{BB962C8B-B14F-4D97-AF65-F5344CB8AC3E}">
        <p14:creationId xmlns:p14="http://schemas.microsoft.com/office/powerpoint/2010/main" val="1157195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13</a:t>
            </a:fld>
            <a:endParaRPr lang="ru-RU" dirty="0">
              <a:solidFill>
                <a:prstClr val="white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7993" y="956329"/>
            <a:ext cx="7638950" cy="128027"/>
          </a:xfrm>
          <a:prstGeom prst="rect">
            <a:avLst/>
          </a:prstGeom>
        </p:spPr>
      </p:pic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817993" y="1344038"/>
            <a:ext cx="7506090" cy="41816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ctr">
            <a:spAutoFit/>
          </a:bodyPr>
          <a:lstStyle/>
          <a:p>
            <a:pPr algn="just" defTabSz="889718">
              <a:spcBef>
                <a:spcPct val="20000"/>
              </a:spcBef>
            </a:pPr>
            <a:r>
              <a:rPr lang="ru-RU" sz="2400" b="1" u="sng" dirty="0">
                <a:solidFill>
                  <a:prstClr val="black"/>
                </a:solidFill>
              </a:rPr>
              <a:t>ВОПРОС</a:t>
            </a:r>
            <a:r>
              <a:rPr lang="ru-RU" sz="2100" b="1" u="sng" dirty="0">
                <a:solidFill>
                  <a:prstClr val="black"/>
                </a:solidFill>
              </a:rPr>
              <a:t>:</a:t>
            </a:r>
            <a:r>
              <a:rPr lang="ru-RU" sz="2100" b="1" dirty="0">
                <a:solidFill>
                  <a:prstClr val="black"/>
                </a:solidFill>
              </a:rPr>
              <a:t> Вправе ли ИП применить налоговый вычет на расходы по приобретению ККТ при условиях:</a:t>
            </a:r>
          </a:p>
          <a:p>
            <a:pPr algn="just" defTabSz="889718">
              <a:spcBef>
                <a:spcPct val="20000"/>
              </a:spcBef>
            </a:pPr>
            <a:endParaRPr lang="ru-RU" sz="2100" b="1" dirty="0">
              <a:solidFill>
                <a:prstClr val="black"/>
              </a:solidFill>
            </a:endParaRPr>
          </a:p>
          <a:p>
            <a:pPr marL="342173" indent="-342173" algn="just" defTabSz="889718">
              <a:spcBef>
                <a:spcPct val="20000"/>
              </a:spcBef>
              <a:buFontTx/>
              <a:buChar char="-"/>
            </a:pPr>
            <a:r>
              <a:rPr lang="ru-RU" sz="2100" b="1" dirty="0">
                <a:solidFill>
                  <a:prstClr val="black"/>
                </a:solidFill>
              </a:rPr>
              <a:t>15.03.2018 - </a:t>
            </a:r>
            <a:r>
              <a:rPr lang="ru-RU" sz="2100" b="1" dirty="0">
                <a:solidFill>
                  <a:srgbClr val="FF0000"/>
                </a:solidFill>
              </a:rPr>
              <a:t>регистрация</a:t>
            </a:r>
            <a:r>
              <a:rPr lang="ru-RU" sz="2100" b="1" dirty="0">
                <a:solidFill>
                  <a:prstClr val="black"/>
                </a:solidFill>
              </a:rPr>
              <a:t> в качестве ИП в налоговом органе</a:t>
            </a:r>
          </a:p>
          <a:p>
            <a:pPr marL="342173" indent="-342173" algn="just" defTabSz="889718">
              <a:spcBef>
                <a:spcPct val="20000"/>
              </a:spcBef>
              <a:buFontTx/>
              <a:buChar char="-"/>
            </a:pPr>
            <a:r>
              <a:rPr lang="ru-RU" sz="2100" b="1" dirty="0">
                <a:solidFill>
                  <a:prstClr val="black"/>
                </a:solidFill>
              </a:rPr>
              <a:t>29.03.2018 - приобретение и подключение онлайн-кассы  </a:t>
            </a:r>
          </a:p>
          <a:p>
            <a:pPr marL="342173" indent="-342173" algn="just" defTabSz="889718">
              <a:spcBef>
                <a:spcPct val="20000"/>
              </a:spcBef>
              <a:buFontTx/>
              <a:buChar char="-"/>
            </a:pPr>
            <a:r>
              <a:rPr lang="ru-RU" sz="2100" b="1" dirty="0">
                <a:solidFill>
                  <a:prstClr val="black"/>
                </a:solidFill>
              </a:rPr>
              <a:t>18.04.2018 - заявление ИП о применении ЕНВД </a:t>
            </a:r>
          </a:p>
          <a:p>
            <a:pPr marL="342173" indent="-342173" algn="just" defTabSz="889718">
              <a:spcBef>
                <a:spcPct val="20000"/>
              </a:spcBef>
              <a:buFontTx/>
              <a:buChar char="-"/>
            </a:pPr>
            <a:endParaRPr lang="ru-RU" sz="2100" b="1" u="sng" dirty="0">
              <a:solidFill>
                <a:prstClr val="black"/>
              </a:solidFill>
            </a:endParaRPr>
          </a:p>
          <a:p>
            <a:pPr algn="just" defTabSz="889718">
              <a:spcBef>
                <a:spcPct val="20000"/>
              </a:spcBef>
            </a:pPr>
            <a:r>
              <a:rPr lang="ru-RU" sz="2100" b="1" u="sng" dirty="0">
                <a:solidFill>
                  <a:prstClr val="black"/>
                </a:solidFill>
              </a:rPr>
              <a:t>ОТВЕТ:</a:t>
            </a:r>
            <a:r>
              <a:rPr lang="ru-RU" sz="2100" b="1" dirty="0">
                <a:solidFill>
                  <a:prstClr val="black"/>
                </a:solidFill>
              </a:rPr>
              <a:t> В указанном случае ИП </a:t>
            </a:r>
            <a:r>
              <a:rPr lang="ru-RU" sz="2100" b="1" dirty="0">
                <a:solidFill>
                  <a:srgbClr val="FF0000"/>
                </a:solidFill>
              </a:rPr>
              <a:t>вправе применить вычет </a:t>
            </a:r>
            <a:r>
              <a:rPr lang="ru-RU" sz="2100" b="1" dirty="0">
                <a:solidFill>
                  <a:prstClr val="black"/>
                </a:solidFill>
              </a:rPr>
              <a:t>на расходы по приобретению ККТ.</a:t>
            </a:r>
          </a:p>
          <a:p>
            <a:pPr algn="just" defTabSz="889718">
              <a:spcBef>
                <a:spcPct val="20000"/>
              </a:spcBef>
            </a:pPr>
            <a:endParaRPr lang="ru-RU" sz="2100" b="1" dirty="0">
              <a:solidFill>
                <a:prstClr val="black"/>
              </a:solidFill>
            </a:endParaRPr>
          </a:p>
          <a:p>
            <a:pPr algn="just" defTabSz="912305"/>
            <a:endParaRPr lang="ru-RU" sz="2000" dirty="0">
              <a:solidFill>
                <a:prstClr val="black"/>
              </a:solidFill>
            </a:endParaRPr>
          </a:p>
        </p:txBody>
      </p:sp>
      <p:sp>
        <p:nvSpPr>
          <p:cNvPr id="9" name="Заголовок 4"/>
          <p:cNvSpPr txBox="1">
            <a:spLocks noGrp="1"/>
          </p:cNvSpPr>
          <p:nvPr>
            <p:ph type="title"/>
          </p:nvPr>
        </p:nvSpPr>
        <p:spPr>
          <a:xfrm>
            <a:off x="685286" y="426093"/>
            <a:ext cx="7337190" cy="5555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Типовые ситуации</a:t>
            </a:r>
          </a:p>
        </p:txBody>
      </p:sp>
    </p:spTree>
    <p:extLst>
      <p:ext uri="{BB962C8B-B14F-4D97-AF65-F5344CB8AC3E}">
        <p14:creationId xmlns:p14="http://schemas.microsoft.com/office/powerpoint/2010/main" val="1052473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67545" y="1606885"/>
            <a:ext cx="7920880" cy="4829253"/>
          </a:xfrm>
        </p:spPr>
        <p:txBody>
          <a:bodyPr>
            <a:normAutofit/>
          </a:bodyPr>
          <a:lstStyle/>
          <a:p>
            <a:pPr algn="just"/>
            <a:r>
              <a:rPr lang="ru-RU" sz="2000" b="0" u="sng" dirty="0">
                <a:solidFill>
                  <a:schemeClr val="tx1"/>
                </a:solidFill>
              </a:rPr>
              <a:t>ВОПРОС:</a:t>
            </a:r>
            <a:r>
              <a:rPr lang="ru-RU" sz="2000" b="0" dirty="0">
                <a:solidFill>
                  <a:schemeClr val="tx1"/>
                </a:solidFill>
              </a:rPr>
              <a:t> Об учете расходов на приобретение ККТ, применяемой в деятельности, облагаемой ЕНВД, в одном муниципальном образовании, при уплате налога в другом муниципальном образовании</a:t>
            </a:r>
          </a:p>
          <a:p>
            <a:pPr marL="456233" indent="-456233" algn="just">
              <a:buAutoNum type="arabicPeriod"/>
            </a:pPr>
            <a:endParaRPr lang="ru-RU" sz="2000" b="0" dirty="0">
              <a:solidFill>
                <a:schemeClr val="tx1"/>
              </a:solidFill>
            </a:endParaRPr>
          </a:p>
          <a:p>
            <a:pPr algn="just"/>
            <a:r>
              <a:rPr lang="ru-RU" sz="2000" b="0" u="sng" dirty="0">
                <a:solidFill>
                  <a:schemeClr val="tx1"/>
                </a:solidFill>
              </a:rPr>
              <a:t>ОТВЕТ:</a:t>
            </a:r>
            <a:r>
              <a:rPr lang="ru-RU" sz="2000" b="0" dirty="0">
                <a:solidFill>
                  <a:schemeClr val="tx1"/>
                </a:solidFill>
              </a:rPr>
              <a:t> Глава 26.3 Налогового Кодекса не содержит норм, запрещающих уменьшать сумму ЕНВД, подлежащую уплате в бюджет одного муниципального образования, на сумму расходов на приобретение ККТ, применяемой при осуществлении предпринимательской деятельности, облагаемой ЕНВД, в другом муниципальном образовании.</a:t>
            </a:r>
            <a:r>
              <a:rPr lang="ru-RU" sz="2000" b="0" dirty="0">
                <a:solidFill>
                  <a:srgbClr val="FF0000"/>
                </a:solidFill>
              </a:rPr>
              <a:t> 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21926" y="501081"/>
            <a:ext cx="7337901" cy="695674"/>
          </a:xfrm>
        </p:spPr>
        <p:txBody>
          <a:bodyPr>
            <a:normAutofit fontScale="90000"/>
          </a:bodyPr>
          <a:lstStyle/>
          <a:p>
            <a:r>
              <a:rPr lang="ru-RU" sz="3100" b="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Типовые</a:t>
            </a:r>
            <a:r>
              <a:rPr lang="ru-RU" sz="4800" b="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100" b="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ситуации</a:t>
            </a:r>
            <a:r>
              <a:rPr lang="ru-RU" sz="4800" b="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4800" b="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14</a:t>
            </a:fld>
            <a:endParaRPr lang="ru-RU" dirty="0">
              <a:solidFill>
                <a:prstClr val="white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7993" y="956329"/>
            <a:ext cx="7638950" cy="1280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6920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>
          <a:xfrm>
            <a:off x="8318453" y="6052051"/>
            <a:ext cx="625341" cy="631834"/>
          </a:xfrm>
        </p:spPr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15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5" name="Заголовок 4"/>
          <p:cNvSpPr txBox="1">
            <a:spLocks noGrp="1"/>
          </p:cNvSpPr>
          <p:nvPr>
            <p:ph type="title"/>
          </p:nvPr>
        </p:nvSpPr>
        <p:spPr>
          <a:xfrm>
            <a:off x="543421" y="507051"/>
            <a:ext cx="8277063" cy="9052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600" b="0" dirty="0">
                <a:solidFill>
                  <a:srgbClr val="FF0000"/>
                </a:solidFill>
              </a:rPr>
              <a:t>Условия уменьшения налога на расходы по приобретению  ККТ налогоплательщиками ЕНВД и ПСН</a:t>
            </a: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682963" y="1412438"/>
            <a:ext cx="8065502" cy="0"/>
          </a:xfrm>
          <a:prstGeom prst="line">
            <a:avLst/>
          </a:prstGeom>
          <a:ln w="127000" cmpd="thickThin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543410" y="1474459"/>
            <a:ext cx="8052924" cy="5184914"/>
          </a:xfrm>
          <a:prstGeom prst="rect">
            <a:avLst/>
          </a:prstGeom>
        </p:spPr>
        <p:txBody>
          <a:bodyPr vert="horz" wrap="square" lIns="104087" tIns="52043" rIns="104087" bIns="52043" rtlCol="0" anchor="ctr">
            <a:noAutofit/>
          </a:bodyPr>
          <a:lstStyle/>
          <a:p>
            <a:pPr algn="just" defTabSz="1040849">
              <a:spcBef>
                <a:spcPct val="0"/>
              </a:spcBef>
            </a:pPr>
            <a:r>
              <a:rPr lang="ru-RU" dirty="0" smtClean="0">
                <a:solidFill>
                  <a:prstClr val="black"/>
                </a:solidFill>
              </a:rPr>
              <a:t>Право на уменьшение налога имеют индивидуальные предприниматели, уплачивающие ЕНВД и ПСН;</a:t>
            </a:r>
          </a:p>
          <a:p>
            <a:pPr algn="just" defTabSz="1040849">
              <a:spcBef>
                <a:spcPct val="0"/>
              </a:spcBef>
            </a:pPr>
            <a:r>
              <a:rPr lang="ru-RU" dirty="0" smtClean="0">
                <a:solidFill>
                  <a:prstClr val="black"/>
                </a:solidFill>
              </a:rPr>
              <a:t>Сумма расходов не более 18 000 руб. </a:t>
            </a:r>
            <a:r>
              <a:rPr lang="ru-RU" dirty="0" smtClean="0">
                <a:solidFill>
                  <a:srgbClr val="FF0000"/>
                </a:solidFill>
              </a:rPr>
              <a:t>на каждый экземпляр ККТ.</a:t>
            </a:r>
          </a:p>
          <a:p>
            <a:pPr algn="just" defTabSz="1040849">
              <a:spcBef>
                <a:spcPct val="0"/>
              </a:spcBef>
            </a:pPr>
            <a:endParaRPr lang="ru-RU" dirty="0">
              <a:solidFill>
                <a:prstClr val="black"/>
              </a:solidFill>
            </a:endParaRPr>
          </a:p>
          <a:p>
            <a:pPr algn="just" defTabSz="1040849">
              <a:spcBef>
                <a:spcPct val="0"/>
              </a:spcBef>
            </a:pPr>
            <a:r>
              <a:rPr lang="ru-RU" dirty="0" smtClean="0">
                <a:solidFill>
                  <a:prstClr val="black"/>
                </a:solidFill>
              </a:rPr>
              <a:t>ККТ должна быть зарегистрирована в налоговом органе:</a:t>
            </a:r>
          </a:p>
          <a:p>
            <a:pPr marL="228116" indent="-228116" algn="just" defTabSz="1040849">
              <a:spcBef>
                <a:spcPct val="0"/>
              </a:spcBef>
              <a:buFontTx/>
              <a:buAutoNum type="arabicParenR"/>
            </a:pPr>
            <a:r>
              <a:rPr lang="ru-RU" dirty="0" smtClean="0">
                <a:solidFill>
                  <a:srgbClr val="FF0000"/>
                </a:solidFill>
              </a:rPr>
              <a:t>С 1 февраля 2017 года до 1 июля 2018 года </a:t>
            </a:r>
            <a:r>
              <a:rPr lang="ru-RU" dirty="0" smtClean="0">
                <a:solidFill>
                  <a:prstClr val="black"/>
                </a:solidFill>
              </a:rPr>
              <a:t>– ИП, имеющие работников и осуществляющие торговлю и (или) услуги общественного питания.</a:t>
            </a:r>
            <a:r>
              <a:rPr lang="ru-RU" dirty="0">
                <a:solidFill>
                  <a:prstClr val="black"/>
                </a:solidFill>
              </a:rPr>
              <a:t> </a:t>
            </a:r>
          </a:p>
          <a:p>
            <a:pPr algn="just" defTabSz="1040849">
              <a:spcBef>
                <a:spcPct val="0"/>
              </a:spcBef>
            </a:pPr>
            <a:r>
              <a:rPr lang="ru-RU" dirty="0" smtClean="0">
                <a:solidFill>
                  <a:prstClr val="black"/>
                </a:solidFill>
              </a:rPr>
              <a:t>Налог </a:t>
            </a:r>
            <a:r>
              <a:rPr lang="ru-RU" dirty="0">
                <a:solidFill>
                  <a:prstClr val="black"/>
                </a:solidFill>
              </a:rPr>
              <a:t>уменьшается за налоговые периоды 2018 года</a:t>
            </a:r>
            <a:r>
              <a:rPr lang="ru-RU" dirty="0" smtClean="0">
                <a:solidFill>
                  <a:prstClr val="black"/>
                </a:solidFill>
              </a:rPr>
              <a:t>;</a:t>
            </a:r>
          </a:p>
          <a:p>
            <a:pPr marL="228116" indent="-228116" algn="just" defTabSz="1040849">
              <a:spcBef>
                <a:spcPct val="0"/>
              </a:spcBef>
              <a:buFont typeface="+mj-lt"/>
              <a:buAutoNum type="arabicParenR" startAt="2"/>
            </a:pPr>
            <a:r>
              <a:rPr lang="ru-RU" dirty="0" smtClean="0">
                <a:solidFill>
                  <a:srgbClr val="FF0000"/>
                </a:solidFill>
              </a:rPr>
              <a:t>С 1 февраля 2017 года до 1 июля 2019 года </a:t>
            </a:r>
            <a:r>
              <a:rPr lang="ru-RU" dirty="0" smtClean="0">
                <a:solidFill>
                  <a:prstClr val="black"/>
                </a:solidFill>
              </a:rPr>
              <a:t>– ИП, неуказанные в пункте 1.</a:t>
            </a:r>
          </a:p>
          <a:p>
            <a:pPr algn="just" defTabSz="1040849">
              <a:spcBef>
                <a:spcPct val="0"/>
              </a:spcBef>
            </a:pPr>
            <a:r>
              <a:rPr lang="ru-RU" dirty="0" smtClean="0">
                <a:solidFill>
                  <a:prstClr val="black"/>
                </a:solidFill>
              </a:rPr>
              <a:t>Налог уменьшается за налоговые периоды 2018 - 2019 годов.</a:t>
            </a:r>
          </a:p>
          <a:p>
            <a:pPr algn="just" defTabSz="1040849">
              <a:spcBef>
                <a:spcPct val="0"/>
              </a:spcBef>
            </a:pPr>
            <a:endParaRPr lang="ru-RU" dirty="0">
              <a:solidFill>
                <a:prstClr val="black"/>
              </a:solidFill>
            </a:endParaRPr>
          </a:p>
          <a:p>
            <a:pPr algn="just" defTabSz="1040849">
              <a:spcBef>
                <a:spcPct val="0"/>
              </a:spcBef>
            </a:pPr>
            <a:r>
              <a:rPr lang="ru-RU" dirty="0" smtClean="0">
                <a:solidFill>
                  <a:prstClr val="black"/>
                </a:solidFill>
              </a:rPr>
              <a:t>Уменьшение налога производится не ранее налогового периода, в котором индивидуальным предпринимателем </a:t>
            </a:r>
            <a:r>
              <a:rPr lang="ru-RU" dirty="0" smtClean="0">
                <a:solidFill>
                  <a:srgbClr val="FF0000"/>
                </a:solidFill>
              </a:rPr>
              <a:t>зарегистрирована</a:t>
            </a:r>
            <a:r>
              <a:rPr lang="ru-RU" dirty="0" smtClean="0">
                <a:solidFill>
                  <a:prstClr val="black"/>
                </a:solidFill>
              </a:rPr>
              <a:t> соответствующая ККТ</a:t>
            </a:r>
          </a:p>
          <a:p>
            <a:pPr algn="just" defTabSz="1040849">
              <a:spcBef>
                <a:spcPct val="0"/>
              </a:spcBef>
            </a:pPr>
            <a:endParaRPr lang="ru-RU" dirty="0">
              <a:solidFill>
                <a:prstClr val="black"/>
              </a:solidFill>
            </a:endParaRPr>
          </a:p>
          <a:p>
            <a:pPr algn="just" defTabSz="1040849">
              <a:spcBef>
                <a:spcPct val="0"/>
              </a:spcBef>
            </a:pPr>
            <a:r>
              <a:rPr lang="ru-RU" dirty="0" smtClean="0">
                <a:solidFill>
                  <a:prstClr val="black"/>
                </a:solidFill>
              </a:rPr>
              <a:t>ККТ должна применяться для использования при осуществлении расчетов в ходе предпринимательской деятельности, облагаемой ЕНВД и ПСН.</a:t>
            </a:r>
          </a:p>
          <a:p>
            <a:pPr marL="228116" indent="-228116" algn="just" defTabSz="1040849">
              <a:spcBef>
                <a:spcPct val="0"/>
              </a:spcBef>
              <a:buFont typeface="+mj-lt"/>
              <a:buAutoNum type="arabicParenR" startAt="2"/>
            </a:pPr>
            <a:endParaRPr lang="ru-RU" b="1" dirty="0" smtClean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6254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55299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 smtClean="0"/>
          </a:p>
          <a:p>
            <a:pPr algn="ctr"/>
            <a:r>
              <a:rPr lang="ru-RU" sz="3500" b="1" dirty="0"/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656069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/>
          <p:nvPr/>
        </p:nvGrpSpPr>
        <p:grpSpPr>
          <a:xfrm>
            <a:off x="467544" y="1703114"/>
            <a:ext cx="8405548" cy="4730302"/>
            <a:chOff x="467544" y="1703114"/>
            <a:chExt cx="8405548" cy="4730302"/>
          </a:xfrm>
        </p:grpSpPr>
        <p:sp>
          <p:nvSpPr>
            <p:cNvPr id="8" name="Полилиния 7"/>
            <p:cNvSpPr/>
            <p:nvPr/>
          </p:nvSpPr>
          <p:spPr>
            <a:xfrm>
              <a:off x="467544" y="1703114"/>
              <a:ext cx="1025774" cy="1590637"/>
            </a:xfrm>
            <a:custGeom>
              <a:avLst/>
              <a:gdLst>
                <a:gd name="connsiteX0" fmla="*/ 0 w 1590636"/>
                <a:gd name="connsiteY0" fmla="*/ 0 h 1025772"/>
                <a:gd name="connsiteX1" fmla="*/ 1077750 w 1590636"/>
                <a:gd name="connsiteY1" fmla="*/ 0 h 1025772"/>
                <a:gd name="connsiteX2" fmla="*/ 1590636 w 1590636"/>
                <a:gd name="connsiteY2" fmla="*/ 512886 h 1025772"/>
                <a:gd name="connsiteX3" fmla="*/ 1077750 w 1590636"/>
                <a:gd name="connsiteY3" fmla="*/ 1025772 h 1025772"/>
                <a:gd name="connsiteX4" fmla="*/ 0 w 1590636"/>
                <a:gd name="connsiteY4" fmla="*/ 1025772 h 1025772"/>
                <a:gd name="connsiteX5" fmla="*/ 512886 w 1590636"/>
                <a:gd name="connsiteY5" fmla="*/ 512886 h 1025772"/>
                <a:gd name="connsiteX6" fmla="*/ 0 w 1590636"/>
                <a:gd name="connsiteY6" fmla="*/ 0 h 10257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90636" h="1025772">
                  <a:moveTo>
                    <a:pt x="1590636" y="0"/>
                  </a:moveTo>
                  <a:lnTo>
                    <a:pt x="1590636" y="695021"/>
                  </a:lnTo>
                  <a:lnTo>
                    <a:pt x="795318" y="1025772"/>
                  </a:lnTo>
                  <a:lnTo>
                    <a:pt x="0" y="695021"/>
                  </a:lnTo>
                  <a:lnTo>
                    <a:pt x="0" y="0"/>
                  </a:lnTo>
                  <a:lnTo>
                    <a:pt x="795318" y="330751"/>
                  </a:lnTo>
                  <a:lnTo>
                    <a:pt x="1590636" y="0"/>
                  </a:lnTo>
                  <a:close/>
                </a:path>
              </a:pathLst>
            </a:custGeom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spcFirstLastPara="0" vert="horz" wrap="square" lIns="19686" tIns="532572" rIns="19686" bIns="532571" numCol="1" spcCol="1270" anchor="ctr" anchorCtr="0">
              <a:noAutofit/>
            </a:bodyPr>
            <a:lstStyle/>
            <a:p>
              <a:pPr algn="ctr" defTabSz="1376735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3100" dirty="0"/>
                <a:t>1</a:t>
              </a:r>
            </a:p>
          </p:txBody>
        </p:sp>
        <p:sp>
          <p:nvSpPr>
            <p:cNvPr id="9" name="Полилиния 8"/>
            <p:cNvSpPr/>
            <p:nvPr/>
          </p:nvSpPr>
          <p:spPr>
            <a:xfrm>
              <a:off x="1619671" y="1844824"/>
              <a:ext cx="7201183" cy="956703"/>
            </a:xfrm>
            <a:custGeom>
              <a:avLst/>
              <a:gdLst>
                <a:gd name="connsiteX0" fmla="*/ 179628 w 1077749"/>
                <a:gd name="connsiteY0" fmla="*/ 0 h 7399163"/>
                <a:gd name="connsiteX1" fmla="*/ 898121 w 1077749"/>
                <a:gd name="connsiteY1" fmla="*/ 0 h 7399163"/>
                <a:gd name="connsiteX2" fmla="*/ 1077749 w 1077749"/>
                <a:gd name="connsiteY2" fmla="*/ 179628 h 7399163"/>
                <a:gd name="connsiteX3" fmla="*/ 1077749 w 1077749"/>
                <a:gd name="connsiteY3" fmla="*/ 7399163 h 7399163"/>
                <a:gd name="connsiteX4" fmla="*/ 1077749 w 1077749"/>
                <a:gd name="connsiteY4" fmla="*/ 7399163 h 7399163"/>
                <a:gd name="connsiteX5" fmla="*/ 0 w 1077749"/>
                <a:gd name="connsiteY5" fmla="*/ 7399163 h 7399163"/>
                <a:gd name="connsiteX6" fmla="*/ 0 w 1077749"/>
                <a:gd name="connsiteY6" fmla="*/ 7399163 h 7399163"/>
                <a:gd name="connsiteX7" fmla="*/ 0 w 1077749"/>
                <a:gd name="connsiteY7" fmla="*/ 179628 h 7399163"/>
                <a:gd name="connsiteX8" fmla="*/ 179628 w 1077749"/>
                <a:gd name="connsiteY8" fmla="*/ 0 h 73991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77749" h="7399163">
                  <a:moveTo>
                    <a:pt x="1077749" y="1233216"/>
                  </a:moveTo>
                  <a:lnTo>
                    <a:pt x="1077749" y="6165947"/>
                  </a:lnTo>
                  <a:cubicBezTo>
                    <a:pt x="1077749" y="6847035"/>
                    <a:pt x="1066035" y="7399163"/>
                    <a:pt x="1051585" y="7399163"/>
                  </a:cubicBezTo>
                  <a:lnTo>
                    <a:pt x="0" y="7399163"/>
                  </a:lnTo>
                  <a:lnTo>
                    <a:pt x="0" y="7399163"/>
                  </a:lnTo>
                  <a:lnTo>
                    <a:pt x="0" y="0"/>
                  </a:lnTo>
                  <a:lnTo>
                    <a:pt x="0" y="0"/>
                  </a:lnTo>
                  <a:lnTo>
                    <a:pt x="1051585" y="0"/>
                  </a:lnTo>
                  <a:cubicBezTo>
                    <a:pt x="1066035" y="0"/>
                    <a:pt x="1077749" y="552128"/>
                    <a:pt x="1077749" y="1233216"/>
                  </a:cubicBezTo>
                  <a:close/>
                </a:path>
              </a:pathLst>
            </a:custGeom>
            <a:scene3d>
              <a:camera prst="orthographicFront"/>
              <a:lightRig rig="flat" dir="t"/>
            </a:scene3d>
            <a:sp3d extrusionH="12700" prstMaterial="plastic">
              <a:bevelT w="50800" h="50800"/>
            </a:sp3d>
          </p:spPr>
          <p:style>
            <a:lnRef idx="1">
              <a:schemeClr val="accent5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2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28017" tIns="64041" rIns="64040" bIns="64043" numCol="1" spcCol="1270" anchor="ctr" anchorCtr="0">
              <a:noAutofit/>
            </a:bodyPr>
            <a:lstStyle/>
            <a:p>
              <a:pPr marL="171299" lvl="1" indent="-171299" defTabSz="799395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ru-RU" dirty="0"/>
                <a:t>Используют только </a:t>
              </a:r>
              <a:r>
                <a:rPr lang="ru-RU" sz="2400" b="1" u="sng" dirty="0">
                  <a:solidFill>
                    <a:srgbClr val="FF0000"/>
                  </a:solidFill>
                </a:rPr>
                <a:t>Индивидуальные предприниматели</a:t>
              </a:r>
              <a:endParaRPr lang="ru-RU" b="1" u="sng" dirty="0">
                <a:solidFill>
                  <a:srgbClr val="FF0000"/>
                </a:solidFill>
              </a:endParaRPr>
            </a:p>
            <a:p>
              <a:pPr marL="171299" lvl="1" indent="-171299" defTabSz="799395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ru-RU" sz="2400" dirty="0"/>
                <a:t>ККТ включена в реестр</a:t>
              </a:r>
            </a:p>
          </p:txBody>
        </p:sp>
        <p:sp>
          <p:nvSpPr>
            <p:cNvPr id="10" name="Полилиния 9"/>
            <p:cNvSpPr/>
            <p:nvPr/>
          </p:nvSpPr>
          <p:spPr>
            <a:xfrm>
              <a:off x="467544" y="3113796"/>
              <a:ext cx="1025774" cy="1908939"/>
            </a:xfrm>
            <a:custGeom>
              <a:avLst/>
              <a:gdLst>
                <a:gd name="connsiteX0" fmla="*/ 0 w 1908938"/>
                <a:gd name="connsiteY0" fmla="*/ 0 h 945003"/>
                <a:gd name="connsiteX1" fmla="*/ 1436437 w 1908938"/>
                <a:gd name="connsiteY1" fmla="*/ 0 h 945003"/>
                <a:gd name="connsiteX2" fmla="*/ 1908938 w 1908938"/>
                <a:gd name="connsiteY2" fmla="*/ 472502 h 945003"/>
                <a:gd name="connsiteX3" fmla="*/ 1436437 w 1908938"/>
                <a:gd name="connsiteY3" fmla="*/ 945003 h 945003"/>
                <a:gd name="connsiteX4" fmla="*/ 0 w 1908938"/>
                <a:gd name="connsiteY4" fmla="*/ 945003 h 945003"/>
                <a:gd name="connsiteX5" fmla="*/ 472502 w 1908938"/>
                <a:gd name="connsiteY5" fmla="*/ 472502 h 945003"/>
                <a:gd name="connsiteX6" fmla="*/ 0 w 1908938"/>
                <a:gd name="connsiteY6" fmla="*/ 0 h 945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08938" h="945003">
                  <a:moveTo>
                    <a:pt x="1908937" y="0"/>
                  </a:moveTo>
                  <a:lnTo>
                    <a:pt x="1908937" y="711095"/>
                  </a:lnTo>
                  <a:lnTo>
                    <a:pt x="954468" y="945003"/>
                  </a:lnTo>
                  <a:lnTo>
                    <a:pt x="1" y="711095"/>
                  </a:lnTo>
                  <a:lnTo>
                    <a:pt x="1" y="0"/>
                  </a:lnTo>
                  <a:lnTo>
                    <a:pt x="954468" y="233908"/>
                  </a:lnTo>
                  <a:lnTo>
                    <a:pt x="1908937" y="0"/>
                  </a:lnTo>
                  <a:close/>
                </a:path>
              </a:pathLst>
            </a:custGeom>
            <a:scene3d>
              <a:camera prst="orthographicFront"/>
              <a:lightRig rig="flat" dir="t"/>
            </a:scene3d>
            <a:sp3d prstMaterial="plastic">
              <a:bevelT w="120900" h="88900"/>
              <a:bevelB w="88900" h="31750" prst="angle"/>
            </a:sp3d>
          </p:spPr>
          <p:style>
            <a:lnRef idx="1">
              <a:schemeClr val="accent5">
                <a:hueOff val="-4966938"/>
                <a:satOff val="19906"/>
                <a:lumOff val="4314"/>
                <a:alphaOff val="0"/>
              </a:schemeClr>
            </a:lnRef>
            <a:fillRef idx="3">
              <a:schemeClr val="accent5">
                <a:hueOff val="-4966938"/>
                <a:satOff val="19906"/>
                <a:lumOff val="4314"/>
                <a:alphaOff val="0"/>
              </a:schemeClr>
            </a:fillRef>
            <a:effectRef idx="2">
              <a:schemeClr val="accent5">
                <a:hueOff val="-4966938"/>
                <a:satOff val="19906"/>
                <a:lumOff val="4314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9686" tIns="492188" rIns="19685" bIns="492186" numCol="1" spcCol="1270" anchor="ctr" anchorCtr="0">
              <a:noAutofit/>
            </a:bodyPr>
            <a:lstStyle/>
            <a:p>
              <a:pPr algn="ctr" defTabSz="1376735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3100" dirty="0"/>
                <a:t>2</a:t>
              </a:r>
            </a:p>
          </p:txBody>
        </p:sp>
        <p:sp>
          <p:nvSpPr>
            <p:cNvPr id="11" name="Полилиния 10"/>
            <p:cNvSpPr/>
            <p:nvPr/>
          </p:nvSpPr>
          <p:spPr>
            <a:xfrm>
              <a:off x="1691680" y="3147752"/>
              <a:ext cx="7178750" cy="1328144"/>
            </a:xfrm>
            <a:custGeom>
              <a:avLst/>
              <a:gdLst>
                <a:gd name="connsiteX0" fmla="*/ 221362 w 1328143"/>
                <a:gd name="connsiteY0" fmla="*/ 0 h 7355064"/>
                <a:gd name="connsiteX1" fmla="*/ 1106781 w 1328143"/>
                <a:gd name="connsiteY1" fmla="*/ 0 h 7355064"/>
                <a:gd name="connsiteX2" fmla="*/ 1328143 w 1328143"/>
                <a:gd name="connsiteY2" fmla="*/ 221362 h 7355064"/>
                <a:gd name="connsiteX3" fmla="*/ 1328143 w 1328143"/>
                <a:gd name="connsiteY3" fmla="*/ 7355064 h 7355064"/>
                <a:gd name="connsiteX4" fmla="*/ 1328143 w 1328143"/>
                <a:gd name="connsiteY4" fmla="*/ 7355064 h 7355064"/>
                <a:gd name="connsiteX5" fmla="*/ 0 w 1328143"/>
                <a:gd name="connsiteY5" fmla="*/ 7355064 h 7355064"/>
                <a:gd name="connsiteX6" fmla="*/ 0 w 1328143"/>
                <a:gd name="connsiteY6" fmla="*/ 7355064 h 7355064"/>
                <a:gd name="connsiteX7" fmla="*/ 0 w 1328143"/>
                <a:gd name="connsiteY7" fmla="*/ 221362 h 7355064"/>
                <a:gd name="connsiteX8" fmla="*/ 221362 w 1328143"/>
                <a:gd name="connsiteY8" fmla="*/ 0 h 7355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28143" h="7355064">
                  <a:moveTo>
                    <a:pt x="1328143" y="1225873"/>
                  </a:moveTo>
                  <a:lnTo>
                    <a:pt x="1328143" y="6129191"/>
                  </a:lnTo>
                  <a:cubicBezTo>
                    <a:pt x="1328143" y="6806221"/>
                    <a:pt x="1310247" y="7355061"/>
                    <a:pt x="1288170" y="7355061"/>
                  </a:cubicBezTo>
                  <a:lnTo>
                    <a:pt x="0" y="7355061"/>
                  </a:lnTo>
                  <a:lnTo>
                    <a:pt x="0" y="7355061"/>
                  </a:lnTo>
                  <a:lnTo>
                    <a:pt x="0" y="3"/>
                  </a:lnTo>
                  <a:lnTo>
                    <a:pt x="0" y="3"/>
                  </a:lnTo>
                  <a:lnTo>
                    <a:pt x="1288170" y="3"/>
                  </a:lnTo>
                  <a:cubicBezTo>
                    <a:pt x="1310247" y="3"/>
                    <a:pt x="1328143" y="548843"/>
                    <a:pt x="1328143" y="1225873"/>
                  </a:cubicBezTo>
                  <a:close/>
                </a:path>
              </a:pathLst>
            </a:custGeom>
            <a:scene3d>
              <a:camera prst="orthographicFront"/>
              <a:lightRig rig="flat" dir="t"/>
            </a:scene3d>
            <a:sp3d extrusionH="12700" prstMaterial="plastic">
              <a:bevelT w="50800" h="50800"/>
            </a:sp3d>
          </p:spPr>
          <p:style>
            <a:lnRef idx="1">
              <a:schemeClr val="accent5">
                <a:hueOff val="-4966938"/>
                <a:satOff val="19906"/>
                <a:lumOff val="4314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2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28017" tIns="76265" rIns="76265" bIns="76266" numCol="1" spcCol="1270" anchor="ctr" anchorCtr="0">
              <a:noAutofit/>
            </a:bodyPr>
            <a:lstStyle/>
            <a:p>
              <a:pPr marL="171299" lvl="1" indent="-171299" defTabSz="799395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ru-RU" dirty="0"/>
                <a:t>ККТ используется в предпринимательской деятельности, облагаемой </a:t>
              </a:r>
              <a:r>
                <a:rPr lang="ru-RU" dirty="0" smtClean="0"/>
                <a:t> ЕНВД или ПСН соответственно</a:t>
              </a:r>
              <a:endParaRPr lang="ru-RU" dirty="0"/>
            </a:p>
            <a:p>
              <a:pPr marL="171299" lvl="1" indent="-171299" defTabSz="799395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ru-RU" dirty="0"/>
                <a:t>ККТ зарегистрирована в ИФНС с </a:t>
              </a:r>
              <a:r>
                <a:rPr lang="ru-RU" sz="2400" b="1" u="sng" dirty="0">
                  <a:solidFill>
                    <a:srgbClr val="FF0000"/>
                  </a:solidFill>
                </a:rPr>
                <a:t>01.02.17 по 01.07.19</a:t>
              </a:r>
            </a:p>
          </p:txBody>
        </p:sp>
        <p:sp>
          <p:nvSpPr>
            <p:cNvPr id="12" name="Полилиния 11"/>
            <p:cNvSpPr/>
            <p:nvPr/>
          </p:nvSpPr>
          <p:spPr>
            <a:xfrm>
              <a:off x="467544" y="4842780"/>
              <a:ext cx="1025774" cy="1590636"/>
            </a:xfrm>
            <a:custGeom>
              <a:avLst/>
              <a:gdLst>
                <a:gd name="connsiteX0" fmla="*/ 0 w 1590636"/>
                <a:gd name="connsiteY0" fmla="*/ 0 h 1025772"/>
                <a:gd name="connsiteX1" fmla="*/ 1077750 w 1590636"/>
                <a:gd name="connsiteY1" fmla="*/ 0 h 1025772"/>
                <a:gd name="connsiteX2" fmla="*/ 1590636 w 1590636"/>
                <a:gd name="connsiteY2" fmla="*/ 512886 h 1025772"/>
                <a:gd name="connsiteX3" fmla="*/ 1077750 w 1590636"/>
                <a:gd name="connsiteY3" fmla="*/ 1025772 h 1025772"/>
                <a:gd name="connsiteX4" fmla="*/ 0 w 1590636"/>
                <a:gd name="connsiteY4" fmla="*/ 1025772 h 1025772"/>
                <a:gd name="connsiteX5" fmla="*/ 512886 w 1590636"/>
                <a:gd name="connsiteY5" fmla="*/ 512886 h 1025772"/>
                <a:gd name="connsiteX6" fmla="*/ 0 w 1590636"/>
                <a:gd name="connsiteY6" fmla="*/ 0 h 10257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90636" h="1025772">
                  <a:moveTo>
                    <a:pt x="1590636" y="0"/>
                  </a:moveTo>
                  <a:lnTo>
                    <a:pt x="1590636" y="695021"/>
                  </a:lnTo>
                  <a:lnTo>
                    <a:pt x="795318" y="1025772"/>
                  </a:lnTo>
                  <a:lnTo>
                    <a:pt x="0" y="695021"/>
                  </a:lnTo>
                  <a:lnTo>
                    <a:pt x="0" y="0"/>
                  </a:lnTo>
                  <a:lnTo>
                    <a:pt x="795318" y="330751"/>
                  </a:lnTo>
                  <a:lnTo>
                    <a:pt x="1590636" y="0"/>
                  </a:lnTo>
                  <a:close/>
                </a:path>
              </a:pathLst>
            </a:custGeom>
            <a:scene3d>
              <a:camera prst="orthographicFront"/>
              <a:lightRig rig="flat" dir="t"/>
            </a:scene3d>
            <a:sp3d prstMaterial="plastic">
              <a:bevelT w="120900" h="88900"/>
              <a:bevelB w="88900" h="31750" prst="angle"/>
            </a:sp3d>
          </p:spPr>
          <p:style>
            <a:lnRef idx="1">
              <a:schemeClr val="accent5">
                <a:hueOff val="-9933876"/>
                <a:satOff val="39811"/>
                <a:lumOff val="8628"/>
                <a:alphaOff val="0"/>
              </a:schemeClr>
            </a:lnRef>
            <a:fillRef idx="3">
              <a:schemeClr val="accent5">
                <a:hueOff val="-9933876"/>
                <a:satOff val="39811"/>
                <a:lumOff val="8628"/>
                <a:alphaOff val="0"/>
              </a:schemeClr>
            </a:fillRef>
            <a:effectRef idx="2">
              <a:schemeClr val="accent5">
                <a:hueOff val="-9933876"/>
                <a:satOff val="39811"/>
                <a:lumOff val="8628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9686" tIns="532571" rIns="19686" bIns="532571" numCol="1" spcCol="1270" anchor="ctr" anchorCtr="0">
              <a:noAutofit/>
            </a:bodyPr>
            <a:lstStyle/>
            <a:p>
              <a:pPr algn="ctr" defTabSz="1376735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3100" dirty="0"/>
                <a:t>3</a:t>
              </a:r>
            </a:p>
          </p:txBody>
        </p:sp>
        <p:sp>
          <p:nvSpPr>
            <p:cNvPr id="13" name="Полилиния 12"/>
            <p:cNvSpPr/>
            <p:nvPr/>
          </p:nvSpPr>
          <p:spPr>
            <a:xfrm>
              <a:off x="1691679" y="5022735"/>
              <a:ext cx="7181413" cy="949225"/>
            </a:xfrm>
            <a:custGeom>
              <a:avLst/>
              <a:gdLst>
                <a:gd name="connsiteX0" fmla="*/ 179628 w 1077749"/>
                <a:gd name="connsiteY0" fmla="*/ 0 h 7399163"/>
                <a:gd name="connsiteX1" fmla="*/ 898121 w 1077749"/>
                <a:gd name="connsiteY1" fmla="*/ 0 h 7399163"/>
                <a:gd name="connsiteX2" fmla="*/ 1077749 w 1077749"/>
                <a:gd name="connsiteY2" fmla="*/ 179628 h 7399163"/>
                <a:gd name="connsiteX3" fmla="*/ 1077749 w 1077749"/>
                <a:gd name="connsiteY3" fmla="*/ 7399163 h 7399163"/>
                <a:gd name="connsiteX4" fmla="*/ 1077749 w 1077749"/>
                <a:gd name="connsiteY4" fmla="*/ 7399163 h 7399163"/>
                <a:gd name="connsiteX5" fmla="*/ 0 w 1077749"/>
                <a:gd name="connsiteY5" fmla="*/ 7399163 h 7399163"/>
                <a:gd name="connsiteX6" fmla="*/ 0 w 1077749"/>
                <a:gd name="connsiteY6" fmla="*/ 7399163 h 7399163"/>
                <a:gd name="connsiteX7" fmla="*/ 0 w 1077749"/>
                <a:gd name="connsiteY7" fmla="*/ 179628 h 7399163"/>
                <a:gd name="connsiteX8" fmla="*/ 179628 w 1077749"/>
                <a:gd name="connsiteY8" fmla="*/ 0 h 73991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77749" h="7399163">
                  <a:moveTo>
                    <a:pt x="1077749" y="1233216"/>
                  </a:moveTo>
                  <a:lnTo>
                    <a:pt x="1077749" y="6165947"/>
                  </a:lnTo>
                  <a:cubicBezTo>
                    <a:pt x="1077749" y="6847035"/>
                    <a:pt x="1066035" y="7399163"/>
                    <a:pt x="1051585" y="7399163"/>
                  </a:cubicBezTo>
                  <a:lnTo>
                    <a:pt x="0" y="7399163"/>
                  </a:lnTo>
                  <a:lnTo>
                    <a:pt x="0" y="7399163"/>
                  </a:lnTo>
                  <a:lnTo>
                    <a:pt x="0" y="0"/>
                  </a:lnTo>
                  <a:lnTo>
                    <a:pt x="0" y="0"/>
                  </a:lnTo>
                  <a:lnTo>
                    <a:pt x="1051585" y="0"/>
                  </a:lnTo>
                  <a:cubicBezTo>
                    <a:pt x="1066035" y="0"/>
                    <a:pt x="1077749" y="552128"/>
                    <a:pt x="1077749" y="1233216"/>
                  </a:cubicBezTo>
                  <a:close/>
                </a:path>
              </a:pathLst>
            </a:custGeom>
            <a:scene3d>
              <a:camera prst="orthographicFront"/>
              <a:lightRig rig="flat" dir="t"/>
            </a:scene3d>
            <a:sp3d extrusionH="12700" prstMaterial="plastic">
              <a:bevelT w="50800" h="50800"/>
            </a:sp3d>
          </p:spPr>
          <p:style>
            <a:lnRef idx="1">
              <a:schemeClr val="accent5">
                <a:hueOff val="-9933876"/>
                <a:satOff val="39811"/>
                <a:lumOff val="8628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2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28017" tIns="64041" rIns="64040" bIns="64041" numCol="1" spcCol="1270" anchor="ctr" anchorCtr="0">
              <a:noAutofit/>
            </a:bodyPr>
            <a:lstStyle/>
            <a:p>
              <a:pPr marL="171299" lvl="1" indent="-171299" defTabSz="799395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ru-RU" dirty="0"/>
                <a:t>Сумма вычета – не более </a:t>
              </a:r>
              <a:r>
                <a:rPr lang="ru-RU" sz="2400" b="1" u="sng" dirty="0">
                  <a:solidFill>
                    <a:srgbClr val="FF0000"/>
                  </a:solidFill>
                </a:rPr>
                <a:t>18 000 руб</a:t>
              </a:r>
              <a:r>
                <a:rPr lang="ru-RU" sz="2000" b="1" u="sng" dirty="0">
                  <a:solidFill>
                    <a:srgbClr val="FF0000"/>
                  </a:solidFill>
                </a:rPr>
                <a:t>. </a:t>
              </a:r>
              <a:r>
                <a:rPr lang="ru-RU" dirty="0"/>
                <a:t>на каждый экз. ККТ </a:t>
              </a:r>
            </a:p>
            <a:p>
              <a:pPr marL="171299" lvl="1" indent="-171299" defTabSz="799395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ru-RU" dirty="0"/>
                <a:t>Вычеты производятся за период 2018  год и/или 2019 год, но не ранее регистрации ККТ в ИФНС</a:t>
              </a:r>
            </a:p>
          </p:txBody>
        </p:sp>
      </p:grp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95536" y="501080"/>
            <a:ext cx="8496944" cy="839690"/>
          </a:xfrm>
        </p:spPr>
        <p:txBody>
          <a:bodyPr>
            <a:normAutofit/>
          </a:bodyPr>
          <a:lstStyle/>
          <a:p>
            <a:pPr algn="ctr"/>
            <a:r>
              <a:rPr lang="ru-RU" sz="3200" dirty="0">
                <a:latin typeface="Candara" panose="020E0502030303020204" pitchFamily="34" charset="0"/>
              </a:rPr>
              <a:t>Общие условия получения вычета по ЕНВД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2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8840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501078"/>
            <a:ext cx="8424936" cy="1105803"/>
          </a:xfrm>
        </p:spPr>
        <p:txBody>
          <a:bodyPr anchor="t">
            <a:noAutofit/>
          </a:bodyPr>
          <a:lstStyle/>
          <a:p>
            <a:pPr algn="ctr"/>
            <a:r>
              <a:rPr lang="ru-RU" sz="3200" dirty="0">
                <a:latin typeface="Candara" panose="020E0502030303020204" pitchFamily="34" charset="0"/>
              </a:rPr>
              <a:t>Особенности получения вычета по </a:t>
            </a:r>
            <a:r>
              <a:rPr lang="ru-RU" sz="3200" dirty="0" smtClean="0">
                <a:latin typeface="Candara" panose="020E0502030303020204" pitchFamily="34" charset="0"/>
              </a:rPr>
              <a:t>ЕНВД </a:t>
            </a:r>
            <a:endParaRPr lang="ru-RU" sz="3200" dirty="0">
              <a:latin typeface="Candara" panose="020E0502030303020204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3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6" name="Пятиугольник 5"/>
          <p:cNvSpPr/>
          <p:nvPr/>
        </p:nvSpPr>
        <p:spPr>
          <a:xfrm rot="5400000">
            <a:off x="655610" y="1484785"/>
            <a:ext cx="3384377" cy="3096344"/>
          </a:xfrm>
          <a:prstGeom prst="homePlate">
            <a:avLst>
              <a:gd name="adj" fmla="val 23237"/>
            </a:avLst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1. Вид деятельности:</a:t>
            </a:r>
          </a:p>
          <a:p>
            <a:pPr algn="ctr"/>
            <a:r>
              <a:rPr lang="ru-RU" b="1" dirty="0">
                <a:solidFill>
                  <a:schemeClr val="tx1"/>
                </a:solidFill>
              </a:rPr>
              <a:t> розничная торговля; 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</a:rPr>
              <a:t>общественное питание</a:t>
            </a:r>
          </a:p>
          <a:p>
            <a:pPr algn="ctr"/>
            <a:endParaRPr lang="ru-RU" b="1" dirty="0" smtClean="0">
              <a:solidFill>
                <a:schemeClr val="tx1"/>
              </a:solidFill>
            </a:endParaRPr>
          </a:p>
          <a:p>
            <a:pPr algn="ctr"/>
            <a:r>
              <a:rPr lang="ru-RU" b="1" dirty="0" smtClean="0">
                <a:solidFill>
                  <a:schemeClr val="tx1"/>
                </a:solidFill>
              </a:rPr>
              <a:t>2</a:t>
            </a:r>
            <a:r>
              <a:rPr lang="ru-RU" b="1" dirty="0">
                <a:solidFill>
                  <a:schemeClr val="tx1"/>
                </a:solidFill>
              </a:rPr>
              <a:t>. Наличие наемных сотрудников</a:t>
            </a:r>
          </a:p>
          <a:p>
            <a:pPr algn="ctr"/>
            <a:endParaRPr lang="ru-RU" b="1" dirty="0" smtClean="0">
              <a:solidFill>
                <a:schemeClr val="tx1"/>
              </a:solidFill>
            </a:endParaRPr>
          </a:p>
          <a:p>
            <a:pPr algn="ctr"/>
            <a:r>
              <a:rPr lang="ru-RU" b="1" dirty="0" smtClean="0">
                <a:solidFill>
                  <a:schemeClr val="tx1"/>
                </a:solidFill>
              </a:rPr>
              <a:t>3</a:t>
            </a:r>
            <a:r>
              <a:rPr lang="ru-RU" b="1" dirty="0">
                <a:solidFill>
                  <a:schemeClr val="tx1"/>
                </a:solidFill>
              </a:rPr>
              <a:t>.  Регистрация ККТ – 01.02.2017 -</a:t>
            </a:r>
            <a:r>
              <a:rPr lang="ru-RU" b="1" dirty="0" smtClean="0">
                <a:solidFill>
                  <a:schemeClr val="tx1"/>
                </a:solidFill>
              </a:rPr>
              <a:t>01.07.2018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7" name="Пятиугольник 6"/>
          <p:cNvSpPr/>
          <p:nvPr/>
        </p:nvSpPr>
        <p:spPr>
          <a:xfrm rot="5400000">
            <a:off x="4801502" y="1543316"/>
            <a:ext cx="3384379" cy="2979288"/>
          </a:xfrm>
          <a:prstGeom prst="homePlate">
            <a:avLst>
              <a:gd name="adj" fmla="val 24359"/>
            </a:avLst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b="1" i="1" dirty="0">
                <a:solidFill>
                  <a:schemeClr val="tx1"/>
                </a:solidFill>
              </a:rPr>
              <a:t>1. Любые виды </a:t>
            </a:r>
            <a:r>
              <a:rPr lang="ru-RU" b="1" i="1" dirty="0" smtClean="0">
                <a:solidFill>
                  <a:schemeClr val="tx1"/>
                </a:solidFill>
              </a:rPr>
              <a:t>деятельности (кроме торговли и общепита) </a:t>
            </a:r>
            <a:endParaRPr lang="ru-RU" b="1" i="1" dirty="0">
              <a:solidFill>
                <a:schemeClr val="tx1"/>
              </a:solidFill>
            </a:endParaRPr>
          </a:p>
          <a:p>
            <a:pPr algn="ctr"/>
            <a:endParaRPr lang="ru-RU" b="1" i="1" dirty="0" smtClean="0">
              <a:solidFill>
                <a:schemeClr val="tx1"/>
              </a:solidFill>
            </a:endParaRPr>
          </a:p>
          <a:p>
            <a:pPr algn="ctr"/>
            <a:r>
              <a:rPr lang="ru-RU" b="1" i="1" dirty="0" smtClean="0">
                <a:solidFill>
                  <a:schemeClr val="tx1"/>
                </a:solidFill>
              </a:rPr>
              <a:t>2.Отсутствие </a:t>
            </a:r>
            <a:r>
              <a:rPr lang="ru-RU" b="1" i="1" dirty="0">
                <a:solidFill>
                  <a:schemeClr val="tx1"/>
                </a:solidFill>
              </a:rPr>
              <a:t>наемных сотрудников</a:t>
            </a:r>
          </a:p>
          <a:p>
            <a:pPr algn="ctr"/>
            <a:endParaRPr lang="ru-RU" b="1" i="1" dirty="0" smtClean="0">
              <a:solidFill>
                <a:schemeClr val="tx1"/>
              </a:solidFill>
            </a:endParaRPr>
          </a:p>
          <a:p>
            <a:pPr algn="ctr"/>
            <a:r>
              <a:rPr lang="ru-RU" b="1" i="1" dirty="0" smtClean="0">
                <a:solidFill>
                  <a:schemeClr val="tx1"/>
                </a:solidFill>
              </a:rPr>
              <a:t>3</a:t>
            </a:r>
            <a:r>
              <a:rPr lang="ru-RU" b="1" i="1" dirty="0">
                <a:solidFill>
                  <a:schemeClr val="tx1"/>
                </a:solidFill>
              </a:rPr>
              <a:t>. Регистрация ККТ – 01.02.2017 -01.07.2019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539552" y="1196752"/>
            <a:ext cx="3218656" cy="529208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2800" b="1" i="1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51520" y="4725150"/>
            <a:ext cx="4192559" cy="1872202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vert="horz" wrap="none" lIns="104306" tIns="52153" rIns="104306" bIns="52153" rtlCol="0" anchor="ctr">
            <a:normAutofit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Вычеты по ЕНВД</a:t>
            </a:r>
          </a:p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2400" b="1" i="1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все налоговые периоды </a:t>
            </a:r>
          </a:p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2400" b="1" i="1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2018 года</a:t>
            </a:r>
          </a:p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(</a:t>
            </a:r>
            <a:r>
              <a:rPr kumimoji="0" lang="ru-RU" sz="20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но не ранее регистрации</a:t>
            </a:r>
            <a:r>
              <a:rPr kumimoji="0" lang="ru-RU" sz="2000" b="1" i="1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ККТ</a:t>
            </a:r>
            <a:r>
              <a:rPr kumimoji="0" lang="ru-RU" sz="2400" b="1" i="1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)</a:t>
            </a:r>
            <a:endParaRPr kumimoji="0" lang="ru-RU" sz="2400" b="1" i="1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4572000" y="4725149"/>
            <a:ext cx="3960440" cy="1872203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>
                <a:solidFill>
                  <a:schemeClr val="tx1"/>
                </a:solidFill>
              </a:rPr>
              <a:t>Вычеты по ЕНВД</a:t>
            </a:r>
          </a:p>
          <a:p>
            <a:pPr algn="ctr"/>
            <a:r>
              <a:rPr lang="ru-RU" sz="2400" b="1" i="1" dirty="0">
                <a:solidFill>
                  <a:schemeClr val="tx1"/>
                </a:solidFill>
              </a:rPr>
              <a:t>все налоговые периоды </a:t>
            </a:r>
          </a:p>
          <a:p>
            <a:pPr algn="ctr"/>
            <a:r>
              <a:rPr lang="ru-RU" sz="2400" b="1" i="1" dirty="0">
                <a:solidFill>
                  <a:schemeClr val="tx1"/>
                </a:solidFill>
              </a:rPr>
              <a:t>2018 </a:t>
            </a:r>
            <a:r>
              <a:rPr lang="ru-RU" sz="2400" b="1" i="1" dirty="0" smtClean="0">
                <a:solidFill>
                  <a:schemeClr val="tx1"/>
                </a:solidFill>
              </a:rPr>
              <a:t> </a:t>
            </a:r>
            <a:r>
              <a:rPr lang="ru-RU" sz="2400" b="1" i="1" dirty="0">
                <a:solidFill>
                  <a:schemeClr val="tx1"/>
                </a:solidFill>
              </a:rPr>
              <a:t> </a:t>
            </a:r>
            <a:r>
              <a:rPr lang="ru-RU" sz="2400" b="1" i="1" dirty="0" smtClean="0">
                <a:solidFill>
                  <a:schemeClr val="tx1"/>
                </a:solidFill>
              </a:rPr>
              <a:t>и 2019 года</a:t>
            </a:r>
            <a:endParaRPr lang="ru-RU" sz="2400" b="1" i="1" dirty="0">
              <a:solidFill>
                <a:schemeClr val="tx1"/>
              </a:solidFill>
            </a:endParaRPr>
          </a:p>
          <a:p>
            <a:pPr algn="ctr"/>
            <a:r>
              <a:rPr lang="ru-RU" sz="2400" b="1" i="1" dirty="0">
                <a:solidFill>
                  <a:schemeClr val="tx1"/>
                </a:solidFill>
              </a:rPr>
              <a:t>(</a:t>
            </a:r>
            <a:r>
              <a:rPr lang="ru-RU" sz="2000" b="1" i="1" dirty="0">
                <a:solidFill>
                  <a:schemeClr val="tx1"/>
                </a:solidFill>
              </a:rPr>
              <a:t>но не ранее регистрации </a:t>
            </a:r>
            <a:r>
              <a:rPr lang="ru-RU" sz="2000" b="1" i="1" dirty="0" smtClean="0">
                <a:solidFill>
                  <a:schemeClr val="tx1"/>
                </a:solidFill>
              </a:rPr>
              <a:t>ККТ</a:t>
            </a:r>
            <a:r>
              <a:rPr lang="ru-RU" sz="2400" b="1" i="1" dirty="0" smtClean="0">
                <a:solidFill>
                  <a:schemeClr val="tx1"/>
                </a:solidFill>
              </a:rPr>
              <a:t>)</a:t>
            </a:r>
            <a:endParaRPr lang="ru-RU" sz="2400" b="1" i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9384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67545" y="1052741"/>
            <a:ext cx="8352928" cy="5383397"/>
          </a:xfrm>
        </p:spPr>
        <p:txBody>
          <a:bodyPr>
            <a:norm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ru-RU" sz="3600" dirty="0">
                <a:ln/>
                <a:solidFill>
                  <a:srgbClr val="FF0000"/>
                </a:solidFill>
              </a:rPr>
              <a:t>ЕНВД</a:t>
            </a:r>
            <a:r>
              <a:rPr lang="ru-RU" sz="2400" dirty="0">
                <a:ln/>
                <a:solidFill>
                  <a:srgbClr val="FF0000"/>
                </a:solidFill>
              </a:rPr>
              <a:t> </a:t>
            </a:r>
          </a:p>
          <a:p>
            <a:r>
              <a:rPr lang="ru-RU" sz="2400" dirty="0">
                <a:solidFill>
                  <a:schemeClr val="tx1"/>
                </a:solidFill>
              </a:rPr>
              <a:t>Для ЮЛ или ИП, осуществляющих выплаты работникам:</a:t>
            </a:r>
            <a:endParaRPr lang="ru-RU" sz="2400" b="0" i="1" dirty="0">
              <a:ln/>
              <a:solidFill>
                <a:schemeClr val="accent3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11563" y="332661"/>
            <a:ext cx="8352928" cy="792087"/>
          </a:xfrm>
        </p:spPr>
        <p:txBody>
          <a:bodyPr>
            <a:noAutofit/>
          </a:bodyPr>
          <a:lstStyle/>
          <a:p>
            <a:pPr algn="ctr"/>
            <a:r>
              <a:rPr lang="ru-RU" sz="3200" dirty="0">
                <a:solidFill>
                  <a:srgbClr val="0070C0"/>
                </a:solidFill>
                <a:latin typeface="Candara" panose="020E0502030303020204" pitchFamily="34" charset="0"/>
              </a:rPr>
              <a:t>Расчет ЕНВД, подлежащего уплате в бюджет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4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23528" y="2204867"/>
            <a:ext cx="1512168" cy="1224136"/>
          </a:xfrm>
          <a:prstGeom prst="round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91360" tIns="45680" rIns="91360" bIns="45680" rtlCol="0" anchor="ctr"/>
          <a:lstStyle/>
          <a:p>
            <a:pPr algn="ctr"/>
            <a:r>
              <a:rPr lang="ru-RU" sz="1400" b="1" i="1" dirty="0">
                <a:solidFill>
                  <a:schemeClr val="tx1"/>
                </a:solidFill>
              </a:rPr>
              <a:t>Исчисленный ЕНВД </a:t>
            </a:r>
          </a:p>
          <a:p>
            <a:pPr algn="ctr"/>
            <a:r>
              <a:rPr lang="ru-RU" sz="1400" b="1" i="1" dirty="0">
                <a:solidFill>
                  <a:schemeClr val="tx1"/>
                </a:solidFill>
              </a:rPr>
              <a:t>(строка 10 р.3)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267744" y="2204863"/>
            <a:ext cx="2376264" cy="1484449"/>
          </a:xfrm>
          <a:prstGeom prst="round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91360" tIns="45680" rIns="91360" bIns="45680" rtlCol="0" anchor="ctr"/>
          <a:lstStyle/>
          <a:p>
            <a:pPr algn="ctr"/>
            <a:r>
              <a:rPr lang="ru-RU" sz="1200" b="1" i="1" dirty="0">
                <a:solidFill>
                  <a:schemeClr val="tx1"/>
                </a:solidFill>
              </a:rPr>
              <a:t>Страховые взносы, </a:t>
            </a:r>
          </a:p>
          <a:p>
            <a:pPr algn="ctr"/>
            <a:r>
              <a:rPr lang="ru-RU" sz="1200" b="1" i="1" dirty="0">
                <a:solidFill>
                  <a:schemeClr val="tx1"/>
                </a:solidFill>
              </a:rPr>
              <a:t>пособия по временной нетрудоспособности, платежи по добровольному </a:t>
            </a:r>
            <a:r>
              <a:rPr lang="ru-RU" sz="1200" b="1" i="1" dirty="0" smtClean="0">
                <a:solidFill>
                  <a:schemeClr val="tx1"/>
                </a:solidFill>
              </a:rPr>
              <a:t>страхованию</a:t>
            </a:r>
          </a:p>
          <a:p>
            <a:pPr algn="ctr"/>
            <a:r>
              <a:rPr lang="ru-RU" sz="1200" b="1" i="1" dirty="0" smtClean="0">
                <a:solidFill>
                  <a:schemeClr val="tx1"/>
                </a:solidFill>
              </a:rPr>
              <a:t> </a:t>
            </a:r>
            <a:r>
              <a:rPr lang="ru-RU" sz="1200" b="1" i="1" dirty="0">
                <a:solidFill>
                  <a:schemeClr val="tx1"/>
                </a:solidFill>
              </a:rPr>
              <a:t>(строка 020 р.3</a:t>
            </a:r>
            <a:r>
              <a:rPr lang="ru-RU" sz="1200" b="1" i="1" dirty="0" smtClean="0">
                <a:solidFill>
                  <a:schemeClr val="tx1"/>
                </a:solidFill>
              </a:rPr>
              <a:t>)</a:t>
            </a:r>
          </a:p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50%</a:t>
            </a:r>
            <a:endParaRPr lang="ru-RU" sz="1200" b="1" i="1" dirty="0">
              <a:solidFill>
                <a:schemeClr val="tx1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040052" y="2204867"/>
            <a:ext cx="1764196" cy="1296144"/>
          </a:xfrm>
          <a:prstGeom prst="round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91360" tIns="45680" rIns="91360" bIns="45680" rtlCol="0" anchor="ctr"/>
          <a:lstStyle/>
          <a:p>
            <a:pPr algn="ctr"/>
            <a:r>
              <a:rPr lang="ru-RU" sz="1200" b="1" i="1" dirty="0">
                <a:solidFill>
                  <a:schemeClr val="tx1"/>
                </a:solidFill>
              </a:rPr>
              <a:t>Страховые взносы на ОПС и ОМС</a:t>
            </a:r>
          </a:p>
          <a:p>
            <a:pPr algn="ctr"/>
            <a:r>
              <a:rPr lang="ru-RU" sz="1200" b="1" i="1" dirty="0">
                <a:solidFill>
                  <a:schemeClr val="tx1"/>
                </a:solidFill>
              </a:rPr>
              <a:t> в фиксированном размере </a:t>
            </a:r>
          </a:p>
          <a:p>
            <a:pPr algn="ctr"/>
            <a:r>
              <a:rPr lang="ru-RU" sz="1200" b="1" i="1" dirty="0">
                <a:solidFill>
                  <a:schemeClr val="tx1"/>
                </a:solidFill>
              </a:rPr>
              <a:t>(строка 030 р.3</a:t>
            </a:r>
            <a:r>
              <a:rPr lang="ru-RU" sz="1000" b="1" i="1" dirty="0" smtClean="0">
                <a:solidFill>
                  <a:schemeClr val="tx1"/>
                </a:solidFill>
              </a:rPr>
              <a:t>)</a:t>
            </a:r>
          </a:p>
          <a:p>
            <a:pPr algn="ctr"/>
            <a:r>
              <a:rPr lang="ru-RU" b="1" i="1" dirty="0" smtClean="0">
                <a:solidFill>
                  <a:schemeClr val="tx1"/>
                </a:solidFill>
              </a:rPr>
              <a:t>50%</a:t>
            </a:r>
            <a:endParaRPr lang="ru-RU" b="1" i="1" dirty="0">
              <a:solidFill>
                <a:schemeClr val="tx1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7380312" y="2204867"/>
            <a:ext cx="1512168" cy="1296144"/>
          </a:xfrm>
          <a:prstGeom prst="round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91360" tIns="45680" rIns="91360" bIns="45680" rtlCol="0" anchor="ctr"/>
          <a:lstStyle/>
          <a:p>
            <a:pPr algn="ctr"/>
            <a:r>
              <a:rPr lang="ru-RU" sz="1200" b="1" i="1" dirty="0">
                <a:solidFill>
                  <a:schemeClr val="tx1"/>
                </a:solidFill>
              </a:rPr>
              <a:t>Расходы </a:t>
            </a:r>
          </a:p>
          <a:p>
            <a:pPr algn="ctr"/>
            <a:r>
              <a:rPr lang="ru-RU" sz="1200" b="1" i="1" dirty="0">
                <a:solidFill>
                  <a:schemeClr val="tx1"/>
                </a:solidFill>
              </a:rPr>
              <a:t>на приобретение ККТ</a:t>
            </a:r>
          </a:p>
          <a:p>
            <a:pPr algn="ctr"/>
            <a:r>
              <a:rPr lang="ru-RU" sz="1200" b="1" i="1" dirty="0">
                <a:solidFill>
                  <a:schemeClr val="tx1"/>
                </a:solidFill>
              </a:rPr>
              <a:t> (строка 040 р.3)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20085" y="4293096"/>
            <a:ext cx="1800200" cy="1080120"/>
          </a:xfrm>
          <a:prstGeom prst="round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91360" tIns="45680" rIns="91360" bIns="45680"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Исчисленный ЕНВД </a:t>
            </a:r>
          </a:p>
          <a:p>
            <a:pPr algn="ctr"/>
            <a:r>
              <a:rPr lang="ru-RU" b="1" dirty="0">
                <a:solidFill>
                  <a:schemeClr val="tx1"/>
                </a:solidFill>
              </a:rPr>
              <a:t>(строка 10 р.3)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2876467" y="4293096"/>
            <a:ext cx="1800200" cy="1080120"/>
          </a:xfrm>
          <a:prstGeom prst="round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91360" tIns="45680" rIns="91360" bIns="45680" rtlCol="0" anchor="ctr"/>
          <a:lstStyle/>
          <a:p>
            <a:pPr algn="ctr"/>
            <a:r>
              <a:rPr lang="ru-RU" sz="1200" b="1" i="1" dirty="0">
                <a:solidFill>
                  <a:schemeClr val="tx1"/>
                </a:solidFill>
              </a:rPr>
              <a:t>Страховые взносы на ОПС и ОМС в фиксированном размере </a:t>
            </a:r>
          </a:p>
          <a:p>
            <a:pPr algn="ctr"/>
            <a:r>
              <a:rPr lang="ru-RU" sz="1200" b="1" i="1" dirty="0">
                <a:solidFill>
                  <a:schemeClr val="tx1"/>
                </a:solidFill>
              </a:rPr>
              <a:t>(строка 030 р.3)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5465569" y="4269568"/>
            <a:ext cx="2418802" cy="1080120"/>
          </a:xfrm>
          <a:prstGeom prst="round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91360" tIns="45680" rIns="91360" bIns="45680" rtlCol="0" anchor="ctr"/>
          <a:lstStyle/>
          <a:p>
            <a:pPr algn="ctr"/>
            <a:r>
              <a:rPr lang="ru-RU" sz="1600" b="1" i="1" dirty="0">
                <a:solidFill>
                  <a:schemeClr val="tx1"/>
                </a:solidFill>
              </a:rPr>
              <a:t>Расходы </a:t>
            </a:r>
          </a:p>
          <a:p>
            <a:pPr algn="ctr"/>
            <a:r>
              <a:rPr lang="ru-RU" sz="1600" b="1" i="1" dirty="0">
                <a:solidFill>
                  <a:schemeClr val="tx1"/>
                </a:solidFill>
              </a:rPr>
              <a:t>на приобретение ККТ (строка 040 р.3)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866829" y="3604728"/>
            <a:ext cx="3996444" cy="914400"/>
          </a:xfrm>
          <a:prstGeom prst="rect">
            <a:avLst/>
          </a:prstGeom>
        </p:spPr>
        <p:txBody>
          <a:bodyPr vert="horz" wrap="none" lIns="104215" tIns="52107" rIns="104215" bIns="52107" rtlCol="0" anchor="ctr">
            <a:normAutofit/>
          </a:bodyPr>
          <a:lstStyle/>
          <a:p>
            <a:pPr defTabSz="1042136">
              <a:spcBef>
                <a:spcPct val="0"/>
              </a:spcBef>
            </a:pPr>
            <a:endParaRPr lang="ru-RU" sz="4800" b="1" dirty="0">
              <a:solidFill>
                <a:srgbClr val="005AA9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83571" y="3689312"/>
            <a:ext cx="7056782" cy="745232"/>
          </a:xfrm>
          <a:prstGeom prst="rect">
            <a:avLst/>
          </a:prstGeom>
        </p:spPr>
        <p:txBody>
          <a:bodyPr vert="horz" wrap="none" lIns="104215" tIns="52107" rIns="104215" bIns="52107" rtlCol="0" anchor="ctr">
            <a:noAutofit/>
          </a:bodyPr>
          <a:lstStyle/>
          <a:p>
            <a:pPr defTabSz="1042136">
              <a:spcBef>
                <a:spcPct val="0"/>
              </a:spcBef>
            </a:pPr>
            <a:r>
              <a:rPr lang="ru-RU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  <a:ea typeface="+mj-ea"/>
                <a:cs typeface="+mj-cs"/>
              </a:rPr>
              <a:t>Для ИП без выплат физлицам: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621731" y="5461589"/>
            <a:ext cx="1850504" cy="1202432"/>
          </a:xfrm>
          <a:prstGeom prst="rect">
            <a:avLst/>
          </a:prstGeom>
        </p:spPr>
        <p:txBody>
          <a:bodyPr vert="horz" wrap="none" lIns="104215" tIns="52107" rIns="104215" bIns="52107" rtlCol="0" anchor="ctr">
            <a:normAutofit/>
          </a:bodyPr>
          <a:lstStyle/>
          <a:p>
            <a:pPr algn="ctr" defTabSz="1042136"/>
            <a:r>
              <a:rPr lang="ru-RU" sz="20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Сумма ЕНВД, подлежащая оплате в бюджет </a:t>
            </a:r>
          </a:p>
          <a:p>
            <a:pPr algn="ctr" defTabSz="1042136"/>
            <a:r>
              <a:rPr lang="ru-RU" sz="20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не может быть меньше </a:t>
            </a:r>
            <a:r>
              <a:rPr lang="ru-RU" sz="32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нуля</a:t>
            </a:r>
          </a:p>
        </p:txBody>
      </p:sp>
      <p:sp>
        <p:nvSpPr>
          <p:cNvPr id="17" name="Минус 16"/>
          <p:cNvSpPr/>
          <p:nvPr/>
        </p:nvSpPr>
        <p:spPr>
          <a:xfrm>
            <a:off x="1876906" y="2609123"/>
            <a:ext cx="390838" cy="425760"/>
          </a:xfrm>
          <a:prstGeom prst="mathMinus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91360" tIns="45680" rIns="91360" bIns="45680" rtlCol="0" anchor="ctr"/>
          <a:lstStyle/>
          <a:p>
            <a:pPr algn="ctr"/>
            <a:endParaRPr lang="ru-RU"/>
          </a:p>
        </p:txBody>
      </p:sp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6667" y="2800232"/>
            <a:ext cx="317500" cy="133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7201" y="4766481"/>
            <a:ext cx="317500" cy="133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2" name="Picture 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7" y="2750260"/>
            <a:ext cx="317500" cy="133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3" name="Picture 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5417" y="4742953"/>
            <a:ext cx="317500" cy="133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" name="Кольцо 17"/>
          <p:cNvSpPr/>
          <p:nvPr/>
        </p:nvSpPr>
        <p:spPr>
          <a:xfrm>
            <a:off x="1522647" y="5445224"/>
            <a:ext cx="6048672" cy="1152128"/>
          </a:xfrm>
          <a:prstGeom prst="donut">
            <a:avLst>
              <a:gd name="adj" fmla="val 3010"/>
            </a:avLst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60" tIns="45680" rIns="91360" bIns="45680"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9" name="Равно 18"/>
          <p:cNvSpPr/>
          <p:nvPr/>
        </p:nvSpPr>
        <p:spPr>
          <a:xfrm>
            <a:off x="2246042" y="1272341"/>
            <a:ext cx="508659" cy="338336"/>
          </a:xfrm>
          <a:prstGeom prst="mathEqual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91360" tIns="45680" rIns="91360" bIns="45680"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endParaRPr lang="ru-RU" b="1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287683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11562" y="260651"/>
            <a:ext cx="7337901" cy="1105803"/>
          </a:xfrm>
        </p:spPr>
        <p:txBody>
          <a:bodyPr/>
          <a:lstStyle/>
          <a:p>
            <a:pPr algn="ctr"/>
            <a:r>
              <a:rPr lang="ru-RU" dirty="0" smtClean="0"/>
              <a:t>Декларация по ЕНВД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5</a:t>
            </a:fld>
            <a:endParaRPr lang="ru-RU" dirty="0">
              <a:solidFill>
                <a:prstClr val="white"/>
              </a:solidFill>
            </a:endParaRPr>
          </a:p>
        </p:txBody>
      </p:sp>
      <p:pic>
        <p:nvPicPr>
          <p:cNvPr id="1030" name="Picture 6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975" y="1916832"/>
            <a:ext cx="7776864" cy="4464496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478564" y="1268761"/>
            <a:ext cx="7909860" cy="648072"/>
          </a:xfrm>
          <a:prstGeom prst="rect">
            <a:avLst/>
          </a:prstGeom>
        </p:spPr>
        <p:txBody>
          <a:bodyPr vert="horz" wrap="none" lIns="104215" tIns="52107" rIns="104215" bIns="52107" rtlCol="0" anchor="ctr">
            <a:noAutofit/>
          </a:bodyPr>
          <a:lstStyle/>
          <a:p>
            <a:pPr algn="ctr" defTabSz="1042136">
              <a:spcBef>
                <a:spcPct val="0"/>
              </a:spcBef>
            </a:pPr>
            <a:r>
              <a:rPr lang="ru-RU" sz="2000" b="1" dirty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        Новая форма утверждена Приказом ФНС России от 26.06.2018 №ММВ-7-3/414</a:t>
            </a:r>
            <a:r>
              <a:rPr lang="en-US" sz="2000" b="1" dirty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@</a:t>
            </a:r>
            <a:endParaRPr lang="ru-RU" sz="2000" b="1" dirty="0">
              <a:solidFill>
                <a:srgbClr val="005AA9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99592" y="2996952"/>
            <a:ext cx="914400" cy="914400"/>
          </a:xfrm>
          <a:prstGeom prst="rect">
            <a:avLst/>
          </a:prstGeom>
        </p:spPr>
        <p:txBody>
          <a:bodyPr vert="horz" wrap="none" lIns="104215" tIns="52107" rIns="104215" bIns="52107" rtlCol="0" anchor="ctr">
            <a:normAutofit/>
          </a:bodyPr>
          <a:lstStyle/>
          <a:p>
            <a:pPr defTabSz="1042136">
              <a:spcBef>
                <a:spcPct val="0"/>
              </a:spcBef>
            </a:pPr>
            <a:endParaRPr lang="ru-RU" sz="4800" b="1" dirty="0">
              <a:solidFill>
                <a:srgbClr val="005AA9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433494" y="1688232"/>
            <a:ext cx="4603002" cy="457200"/>
          </a:xfrm>
          <a:prstGeom prst="rect">
            <a:avLst/>
          </a:prstGeom>
        </p:spPr>
        <p:txBody>
          <a:bodyPr vert="horz" wrap="none" lIns="104215" tIns="52107" rIns="104215" bIns="52107" rtlCol="0" anchor="ctr">
            <a:noAutofit/>
          </a:bodyPr>
          <a:lstStyle/>
          <a:p>
            <a:pPr defTabSz="1042136">
              <a:spcBef>
                <a:spcPct val="0"/>
              </a:spcBef>
            </a:pPr>
            <a:r>
              <a:rPr lang="ru-RU" sz="24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Добавлен   р.4  с данными по ККТ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444208" y="5805264"/>
            <a:ext cx="914400" cy="914400"/>
          </a:xfrm>
          <a:prstGeom prst="rect">
            <a:avLst/>
          </a:prstGeom>
        </p:spPr>
        <p:txBody>
          <a:bodyPr vert="horz" wrap="none" lIns="104215" tIns="52107" rIns="104215" bIns="52107" rtlCol="0" anchor="ctr">
            <a:normAutofit/>
          </a:bodyPr>
          <a:lstStyle/>
          <a:p>
            <a:pPr defTabSz="1042136">
              <a:spcBef>
                <a:spcPct val="0"/>
              </a:spcBef>
            </a:pPr>
            <a:endParaRPr lang="ru-RU" sz="4800" b="1" dirty="0">
              <a:solidFill>
                <a:srgbClr val="005AA9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-1476672" y="4916016"/>
            <a:ext cx="914400" cy="914400"/>
          </a:xfrm>
          <a:prstGeom prst="rect">
            <a:avLst/>
          </a:prstGeom>
        </p:spPr>
        <p:txBody>
          <a:bodyPr vert="horz" wrap="none" lIns="104215" tIns="52107" rIns="104215" bIns="52107" rtlCol="0" anchor="ctr">
            <a:normAutofit/>
          </a:bodyPr>
          <a:lstStyle/>
          <a:p>
            <a:pPr defTabSz="1042136">
              <a:spcBef>
                <a:spcPct val="0"/>
              </a:spcBef>
            </a:pPr>
            <a:endParaRPr lang="ru-RU" sz="4800" b="1" dirty="0">
              <a:solidFill>
                <a:srgbClr val="005AA9"/>
              </a:solidFill>
              <a:latin typeface="+mj-lt"/>
              <a:ea typeface="+mj-ea"/>
              <a:cs typeface="+mj-cs"/>
            </a:endParaRPr>
          </a:p>
        </p:txBody>
      </p:sp>
      <p:cxnSp>
        <p:nvCxnSpPr>
          <p:cNvPr id="14" name="Прямая соединительная линия 13"/>
          <p:cNvCxnSpPr/>
          <p:nvPr/>
        </p:nvCxnSpPr>
        <p:spPr>
          <a:xfrm>
            <a:off x="713435" y="3948134"/>
            <a:ext cx="1347007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649" y="5157195"/>
            <a:ext cx="2076930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8377" y="4725147"/>
            <a:ext cx="2076930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4495" y="6105373"/>
            <a:ext cx="2088233" cy="459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650" y="5661251"/>
            <a:ext cx="2524125" cy="55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66584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332656"/>
            <a:ext cx="7864166" cy="695684"/>
          </a:xfrm>
          <a:solidFill>
            <a:schemeClr val="tx2">
              <a:lumMod val="20000"/>
              <a:lumOff val="80000"/>
            </a:schemeClr>
          </a:solidFill>
          <a:ln w="28575">
            <a:solidFill>
              <a:schemeClr val="accent1"/>
            </a:solidFill>
          </a:ln>
        </p:spPr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2000" kern="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Уменьшение суммы налога по ПСН на сумму расходов по приобретению ККТ (пп.1 п.1 ст. 346.51 НК РФ)</a:t>
            </a:r>
            <a:endParaRPr lang="ru-RU" sz="2000" kern="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6</a:t>
            </a:fld>
            <a:endParaRPr lang="ru-RU" dirty="0">
              <a:solidFill>
                <a:prstClr val="white"/>
              </a:solidFill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4394039"/>
              </p:ext>
            </p:extLst>
          </p:nvPr>
        </p:nvGraphicFramePr>
        <p:xfrm>
          <a:off x="3419872" y="1124744"/>
          <a:ext cx="2736304" cy="1317006"/>
        </p:xfrm>
        <a:graphic>
          <a:graphicData uri="http://schemas.openxmlformats.org/drawingml/2006/table">
            <a:tbl>
              <a:tblPr firstRow="1" bandRow="1">
                <a:effectLst>
                  <a:innerShdw blurRad="114300">
                    <a:prstClr val="black"/>
                  </a:innerShdw>
                </a:effectLst>
                <a:tableStyleId>{5C22544A-7EE6-4342-B048-85BDC9FD1C3A}</a:tableStyleId>
              </a:tblPr>
              <a:tblGrid>
                <a:gridCol w="2736304"/>
              </a:tblGrid>
              <a:tr h="1317006">
                <a:tc>
                  <a:txBody>
                    <a:bodyPr/>
                    <a:lstStyle/>
                    <a:p>
                      <a:pPr marL="0" marR="0" indent="0" algn="ctr" defTabSz="91391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18 000 руб. </a:t>
                      </a:r>
                      <a:br>
                        <a:rPr kumimoji="0" lang="ru-RU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</a:br>
                      <a:r>
                        <a:rPr kumimoji="0" lang="ru-RU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на каждый экземпляр ККТ </a:t>
                      </a:r>
                      <a:r>
                        <a:rPr kumimoji="0" lang="ru-RU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(в пределах уплаченного налога)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16945162"/>
              </p:ext>
            </p:extLst>
          </p:nvPr>
        </p:nvGraphicFramePr>
        <p:xfrm>
          <a:off x="505567" y="3068960"/>
          <a:ext cx="8467802" cy="2304255"/>
        </p:xfrm>
        <a:graphic>
          <a:graphicData uri="http://schemas.openxmlformats.org/drawingml/2006/table">
            <a:tbl>
              <a:tblPr firstRow="1" bandRow="1">
                <a:effectLst>
                  <a:innerShdw blurRad="114300">
                    <a:prstClr val="black"/>
                  </a:innerShdw>
                </a:effectLst>
                <a:tableStyleId>{5C22544A-7EE6-4342-B048-85BDC9FD1C3A}</a:tableStyleId>
              </a:tblPr>
              <a:tblGrid>
                <a:gridCol w="4233901"/>
                <a:gridCol w="4233901"/>
              </a:tblGrid>
              <a:tr h="2304255">
                <a:tc>
                  <a:txBody>
                    <a:bodyPr/>
                    <a:lstStyle/>
                    <a:p>
                      <a:pPr marL="285750" indent="-285750" algn="l">
                        <a:buFont typeface="Wingdings" panose="05000000000000000000" pitchFamily="2" charset="2"/>
                        <a:buChar char="q"/>
                      </a:pPr>
                      <a:r>
                        <a:rPr lang="ru-RU" sz="18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Регистрация</a:t>
                      </a:r>
                      <a:r>
                        <a:rPr lang="ru-RU" sz="1800" b="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ККТ </a:t>
                      </a:r>
                      <a:r>
                        <a:rPr lang="ru-RU" sz="1800" b="0" baseline="0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 01.07.2017 до 01.07.2018</a:t>
                      </a:r>
                    </a:p>
                    <a:p>
                      <a:pPr marL="285750" indent="-285750" algn="l" defTabSz="913916" rtl="0" eaLnBrk="1" latinLnBrk="0" hangingPunct="1">
                        <a:buFont typeface="Wingdings" panose="05000000000000000000" pitchFamily="2" charset="2"/>
                        <a:buChar char="q"/>
                      </a:pPr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Виды предпринимательской деятельности, предусмотренные подпунктами 45 – 48 п.2 ст. 346.43 НК РФ (</a:t>
                      </a:r>
                      <a:r>
                        <a:rPr lang="ru-RU" sz="1800" b="0" kern="1200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розничная торговля, услуги общественного питания</a:t>
                      </a:r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)</a:t>
                      </a:r>
                      <a:endParaRPr lang="ru-RU" sz="1800" b="0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285750" indent="-285750" algn="l" defTabSz="913916" rtl="0" eaLnBrk="1" latinLnBrk="0" hangingPunct="1">
                        <a:buFont typeface="Wingdings" panose="05000000000000000000" pitchFamily="2" charset="2"/>
                        <a:buChar char="q"/>
                      </a:pPr>
                      <a:r>
                        <a:rPr lang="ru-RU" sz="18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</a:t>
                      </a:r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егистрация ККТ </a:t>
                      </a:r>
                      <a:r>
                        <a:rPr lang="ru-RU" sz="1800" b="0" kern="1200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 01.07.2017 до 01.07.2019</a:t>
                      </a:r>
                    </a:p>
                    <a:p>
                      <a:pPr marL="285750" indent="-285750" algn="l" defTabSz="913916" rtl="0" eaLnBrk="1" latinLnBrk="0" hangingPunct="1">
                        <a:buFont typeface="Wingdings" panose="05000000000000000000" pitchFamily="2" charset="2"/>
                        <a:buChar char="q"/>
                      </a:pPr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Виды предпринимательской деятельности, предусмотренные подпунктами 1 – 63 п.2 ст. 346.43 НК РФ </a:t>
                      </a:r>
                      <a:endParaRPr lang="ru-RU" sz="18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noFill/>
                  </a:tcPr>
                </a:tc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692820" y="2441750"/>
            <a:ext cx="3744416" cy="390323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Autofit/>
          </a:bodyPr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наемных работников</a:t>
            </a:r>
            <a:endParaRPr lang="ru-RU" sz="2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025869" y="2441749"/>
            <a:ext cx="3905649" cy="390323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 lnSpcReduction="10000"/>
          </a:bodyPr>
          <a:lstStyle/>
          <a:p>
            <a:pPr algn="ctr">
              <a:defRPr/>
            </a:pPr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наемными работниками</a:t>
            </a:r>
            <a:endParaRPr lang="ru-RU" sz="2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8" name="Стрелка углом вверх 57"/>
          <p:cNvSpPr/>
          <p:nvPr/>
        </p:nvSpPr>
        <p:spPr>
          <a:xfrm rot="10800000">
            <a:off x="2483768" y="1412776"/>
            <a:ext cx="931653" cy="1028974"/>
          </a:xfrm>
          <a:prstGeom prst="bentUpArrow">
            <a:avLst>
              <a:gd name="adj1" fmla="val 25000"/>
              <a:gd name="adj2" fmla="val 25771"/>
              <a:gd name="adj3" fmla="val 25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2" name="Стрелка углом вверх 61"/>
          <p:cNvSpPr/>
          <p:nvPr/>
        </p:nvSpPr>
        <p:spPr>
          <a:xfrm rot="10800000" flipH="1">
            <a:off x="6172902" y="1455586"/>
            <a:ext cx="919378" cy="986163"/>
          </a:xfrm>
          <a:prstGeom prst="bent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83266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501068"/>
            <a:ext cx="7864166" cy="623676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Получение вычета по ПСН</a:t>
            </a:r>
            <a:endParaRPr lang="ru-RU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7</a:t>
            </a:fld>
            <a:endParaRPr lang="ru-RU" dirty="0">
              <a:solidFill>
                <a:prstClr val="white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9115"/>
          <a:stretch/>
        </p:blipFill>
        <p:spPr bwMode="auto">
          <a:xfrm>
            <a:off x="788132" y="3119264"/>
            <a:ext cx="7816316" cy="3406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851920" y="2204864"/>
            <a:ext cx="914400" cy="914400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515" y="1196752"/>
            <a:ext cx="7920880" cy="17784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6" name="Прямая соединительная линия 5"/>
          <p:cNvCxnSpPr/>
          <p:nvPr/>
        </p:nvCxnSpPr>
        <p:spPr>
          <a:xfrm>
            <a:off x="1403648" y="4149080"/>
            <a:ext cx="1512168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6168564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0"/>
            <a:ext cx="7864166" cy="908721"/>
          </a:xfrm>
        </p:spPr>
        <p:txBody>
          <a:bodyPr>
            <a:normAutofit/>
          </a:bodyPr>
          <a:lstStyle/>
          <a:p>
            <a:pPr algn="ctr"/>
            <a:r>
              <a:rPr lang="ru-RU" sz="2400" u="sng" dirty="0" smtClean="0"/>
              <a:t>Информация для получения вычета</a:t>
            </a:r>
            <a:endParaRPr lang="ru-RU" sz="2400" u="sng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8</a:t>
            </a:fld>
            <a:endParaRPr lang="ru-RU" dirty="0">
              <a:solidFill>
                <a:prstClr val="white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10" t="8603" r="4559" b="65597"/>
          <a:stretch/>
        </p:blipFill>
        <p:spPr bwMode="auto">
          <a:xfrm>
            <a:off x="850609" y="908721"/>
            <a:ext cx="7195357" cy="16561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98" t="15481"/>
          <a:stretch/>
        </p:blipFill>
        <p:spPr bwMode="auto">
          <a:xfrm>
            <a:off x="850609" y="2564905"/>
            <a:ext cx="7195357" cy="41044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5" name="Прямая соединительная линия 4"/>
          <p:cNvCxnSpPr/>
          <p:nvPr/>
        </p:nvCxnSpPr>
        <p:spPr>
          <a:xfrm>
            <a:off x="971600" y="4941168"/>
            <a:ext cx="6912768" cy="0"/>
          </a:xfrm>
          <a:prstGeom prst="line">
            <a:avLst/>
          </a:prstGeom>
          <a:ln w="57150">
            <a:solidFill>
              <a:srgbClr val="CC0099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Прямоугольная выноска 6"/>
          <p:cNvSpPr/>
          <p:nvPr/>
        </p:nvSpPr>
        <p:spPr>
          <a:xfrm>
            <a:off x="7524328" y="2924944"/>
            <a:ext cx="1368152" cy="1476744"/>
          </a:xfrm>
          <a:prstGeom prst="wedgeRectCallout">
            <a:avLst>
              <a:gd name="adj1" fmla="val -126688"/>
              <a:gd name="adj2" fmla="val 71642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i="1" dirty="0" smtClean="0">
                <a:solidFill>
                  <a:schemeClr val="tx1"/>
                </a:solidFill>
              </a:rPr>
              <a:t>Заполняется при получении патента </a:t>
            </a:r>
            <a:r>
              <a:rPr lang="ru-RU" b="1" i="1" u="sng" dirty="0" smtClean="0">
                <a:solidFill>
                  <a:schemeClr val="tx1"/>
                </a:solidFill>
              </a:rPr>
              <a:t>менее</a:t>
            </a:r>
            <a:r>
              <a:rPr lang="ru-RU" sz="1400" b="1" i="1" dirty="0" smtClean="0">
                <a:solidFill>
                  <a:schemeClr val="tx1"/>
                </a:solidFill>
              </a:rPr>
              <a:t>, чем на 6 месяцев</a:t>
            </a:r>
            <a:endParaRPr lang="ru-RU" sz="1400" b="1" i="1" dirty="0">
              <a:solidFill>
                <a:schemeClr val="tx1"/>
              </a:solidFill>
            </a:endParaRPr>
          </a:p>
        </p:txBody>
      </p:sp>
      <p:sp>
        <p:nvSpPr>
          <p:cNvPr id="8" name="Прямоугольная выноска 7"/>
          <p:cNvSpPr/>
          <p:nvPr/>
        </p:nvSpPr>
        <p:spPr>
          <a:xfrm>
            <a:off x="7524328" y="5013176"/>
            <a:ext cx="1368151" cy="1512168"/>
          </a:xfrm>
          <a:prstGeom prst="wedgeRectCallout">
            <a:avLst>
              <a:gd name="adj1" fmla="val -126014"/>
              <a:gd name="adj2" fmla="val -24204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i="1" dirty="0">
                <a:solidFill>
                  <a:schemeClr val="tx1"/>
                </a:solidFill>
              </a:rPr>
              <a:t>Заполняется при получении патента </a:t>
            </a:r>
            <a:r>
              <a:rPr lang="ru-RU" b="1" i="1" u="sng" dirty="0" smtClean="0">
                <a:solidFill>
                  <a:schemeClr val="tx1"/>
                </a:solidFill>
              </a:rPr>
              <a:t>более</a:t>
            </a:r>
            <a:r>
              <a:rPr lang="ru-RU" sz="1400" b="1" i="1" dirty="0" smtClean="0">
                <a:solidFill>
                  <a:schemeClr val="tx1"/>
                </a:solidFill>
              </a:rPr>
              <a:t>, </a:t>
            </a:r>
            <a:r>
              <a:rPr lang="ru-RU" sz="1400" b="1" i="1" dirty="0">
                <a:solidFill>
                  <a:schemeClr val="tx1"/>
                </a:solidFill>
              </a:rPr>
              <a:t>чем на 6 месяцев</a:t>
            </a:r>
          </a:p>
        </p:txBody>
      </p:sp>
      <p:sp>
        <p:nvSpPr>
          <p:cNvPr id="9" name="Скругленная прямоугольная выноска 8"/>
          <p:cNvSpPr/>
          <p:nvPr/>
        </p:nvSpPr>
        <p:spPr>
          <a:xfrm>
            <a:off x="7524329" y="937237"/>
            <a:ext cx="1371340" cy="1296144"/>
          </a:xfrm>
          <a:prstGeom prst="wedgeRoundRectCallout">
            <a:avLst>
              <a:gd name="adj1" fmla="val -136447"/>
              <a:gd name="adj2" fmla="val 56093"/>
              <a:gd name="adj3" fmla="val 16667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i="1" dirty="0" smtClean="0"/>
              <a:t>Информация</a:t>
            </a:r>
          </a:p>
          <a:p>
            <a:pPr algn="ctr"/>
            <a:r>
              <a:rPr lang="ru-RU" sz="1600" b="1" i="1" dirty="0" smtClean="0"/>
              <a:t> о ККТ</a:t>
            </a:r>
            <a:endParaRPr lang="ru-RU" sz="1600" b="1" i="1" dirty="0"/>
          </a:p>
        </p:txBody>
      </p:sp>
    </p:spTree>
    <p:extLst>
      <p:ext uri="{BB962C8B-B14F-4D97-AF65-F5344CB8AC3E}">
        <p14:creationId xmlns:p14="http://schemas.microsoft.com/office/powerpoint/2010/main" val="424836824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9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5" name="Заголовок 4"/>
          <p:cNvSpPr txBox="1">
            <a:spLocks noGrp="1"/>
          </p:cNvSpPr>
          <p:nvPr>
            <p:ph type="title"/>
          </p:nvPr>
        </p:nvSpPr>
        <p:spPr>
          <a:xfrm>
            <a:off x="685286" y="426093"/>
            <a:ext cx="7337190" cy="5555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Типовые ситуации</a:t>
            </a: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755577" y="1124744"/>
            <a:ext cx="7568507" cy="0"/>
          </a:xfrm>
          <a:prstGeom prst="line">
            <a:avLst/>
          </a:prstGeom>
          <a:ln w="127000" cmpd="thickThin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2"/>
          <p:cNvSpPr>
            <a:spLocks noGrp="1" noChangeArrowheads="1"/>
          </p:cNvSpPr>
          <p:nvPr>
            <p:ph idx="1"/>
          </p:nvPr>
        </p:nvSpPr>
        <p:spPr bwMode="auto">
          <a:xfrm>
            <a:off x="463353" y="1396072"/>
            <a:ext cx="7781056" cy="1853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ctr">
            <a:spAutoFit/>
          </a:bodyPr>
          <a:lstStyle/>
          <a:p>
            <a:pPr algn="just"/>
            <a:r>
              <a:rPr lang="ru-RU" sz="2000" b="0" u="sng" dirty="0">
                <a:solidFill>
                  <a:schemeClr val="tx1"/>
                </a:solidFill>
              </a:rPr>
              <a:t>ВОПРОС</a:t>
            </a:r>
            <a:r>
              <a:rPr lang="ru-RU" sz="2000" b="0" dirty="0">
                <a:solidFill>
                  <a:schemeClr val="tx1"/>
                </a:solidFill>
              </a:rPr>
              <a:t>: Возможно ли применение налогоплательщиками ЕНВД и ПСН вычета по расходам в виде арендных платежей по полученной в аренду ККТ?</a:t>
            </a:r>
          </a:p>
          <a:p>
            <a:pPr marL="0" algn="just"/>
            <a:endParaRPr lang="ru-RU" sz="1000" b="0" dirty="0">
              <a:solidFill>
                <a:schemeClr val="tx1"/>
              </a:solidFill>
            </a:endParaRPr>
          </a:p>
          <a:p>
            <a:pPr algn="just"/>
            <a:r>
              <a:rPr lang="ru-RU" sz="2000" b="0" u="sng" dirty="0">
                <a:solidFill>
                  <a:schemeClr val="tx1"/>
                </a:solidFill>
              </a:rPr>
              <a:t>ОТВЕТ</a:t>
            </a:r>
            <a:r>
              <a:rPr lang="ru-RU" sz="2000" b="0" dirty="0">
                <a:solidFill>
                  <a:schemeClr val="tx1"/>
                </a:solidFill>
              </a:rPr>
              <a:t>: Сумма </a:t>
            </a:r>
            <a:r>
              <a:rPr lang="ru-RU" sz="2000" b="0" dirty="0">
                <a:solidFill>
                  <a:srgbClr val="FF0000"/>
                </a:solidFill>
              </a:rPr>
              <a:t>арендных платежей не включается </a:t>
            </a:r>
            <a:r>
              <a:rPr lang="ru-RU" sz="2000" b="0" dirty="0">
                <a:solidFill>
                  <a:schemeClr val="tx1"/>
                </a:solidFill>
              </a:rPr>
              <a:t>в состав расходов на приобретение ККТ.</a:t>
            </a:r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755578" y="3409256"/>
            <a:ext cx="7488833" cy="3631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ctr">
            <a:spAutoFit/>
          </a:bodyPr>
          <a:lstStyle/>
          <a:p>
            <a:pPr algn="just" defTabSz="889718">
              <a:spcBef>
                <a:spcPct val="20000"/>
              </a:spcBef>
            </a:pPr>
            <a:r>
              <a:rPr lang="ru-RU" sz="2000" u="sng" dirty="0">
                <a:solidFill>
                  <a:prstClr val="black"/>
                </a:solidFill>
              </a:rPr>
              <a:t>ВОПРОС</a:t>
            </a:r>
            <a:r>
              <a:rPr lang="ru-RU" sz="2000" dirty="0">
                <a:solidFill>
                  <a:prstClr val="black"/>
                </a:solidFill>
              </a:rPr>
              <a:t>: Возможно ли применение ИП вычета по расходам по приобретению ККТ при осуществлении несколько видов деятельности, в </a:t>
            </a:r>
            <a:r>
              <a:rPr lang="ru-RU" sz="2000" dirty="0" err="1">
                <a:solidFill>
                  <a:prstClr val="black"/>
                </a:solidFill>
              </a:rPr>
              <a:t>т.ч</a:t>
            </a:r>
            <a:r>
              <a:rPr lang="ru-RU" sz="2000" dirty="0">
                <a:solidFill>
                  <a:prstClr val="black"/>
                </a:solidFill>
              </a:rPr>
              <a:t>. розничной торговли, при этом работники привлечены в деятельности, не связанной с розничной торговлей. </a:t>
            </a:r>
          </a:p>
          <a:p>
            <a:pPr algn="just" defTabSz="889718">
              <a:spcBef>
                <a:spcPct val="20000"/>
              </a:spcBef>
            </a:pPr>
            <a:endParaRPr lang="ru-RU" sz="1000" dirty="0">
              <a:solidFill>
                <a:prstClr val="black"/>
              </a:solidFill>
            </a:endParaRPr>
          </a:p>
          <a:p>
            <a:pPr algn="just" defTabSz="889718">
              <a:spcBef>
                <a:spcPct val="20000"/>
              </a:spcBef>
            </a:pPr>
            <a:r>
              <a:rPr lang="ru-RU" sz="2000" u="sng" dirty="0">
                <a:solidFill>
                  <a:prstClr val="black"/>
                </a:solidFill>
              </a:rPr>
              <a:t>ОТВЕТ</a:t>
            </a:r>
            <a:r>
              <a:rPr lang="ru-RU" sz="2000" dirty="0">
                <a:solidFill>
                  <a:prstClr val="black"/>
                </a:solidFill>
              </a:rPr>
              <a:t>: ИП, </a:t>
            </a:r>
            <a:r>
              <a:rPr lang="ru-RU" sz="2000" dirty="0">
                <a:solidFill>
                  <a:srgbClr val="FF0000"/>
                </a:solidFill>
              </a:rPr>
              <a:t>имеющие работников</a:t>
            </a:r>
            <a:r>
              <a:rPr lang="ru-RU" sz="2000" dirty="0">
                <a:solidFill>
                  <a:prstClr val="black"/>
                </a:solidFill>
              </a:rPr>
              <a:t>, вне зависимости от того, используется ли их труд в розничной торговле или при осуществлении других видов деятельности, вправе произвести уменьшение налога </a:t>
            </a:r>
            <a:r>
              <a:rPr lang="ru-RU" sz="2000" dirty="0">
                <a:solidFill>
                  <a:srgbClr val="FF0000"/>
                </a:solidFill>
              </a:rPr>
              <a:t>только за налоговые периоды 2018 года.</a:t>
            </a:r>
          </a:p>
          <a:p>
            <a:pPr algn="just" defTabSz="912305"/>
            <a:endParaRPr lang="ru-RU" sz="2000" dirty="0">
              <a:solidFill>
                <a:srgbClr val="FF0000"/>
              </a:solidFill>
            </a:endParaRPr>
          </a:p>
          <a:p>
            <a:pPr algn="just" defTabSz="912305"/>
            <a:endParaRPr lang="ru-RU" sz="2000" b="1" dirty="0">
              <a:solidFill>
                <a:prstClr val="black"/>
              </a:solidFill>
            </a:endParaRPr>
          </a:p>
          <a:p>
            <a:pPr algn="just" defTabSz="912305"/>
            <a:r>
              <a:rPr lang="ru-RU" sz="2000" b="1" dirty="0">
                <a:solidFill>
                  <a:prstClr val="black"/>
                </a:solidFill>
              </a:rPr>
              <a:t> </a:t>
            </a:r>
            <a:endParaRPr lang="ru-RU" sz="20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3375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9_Present_FNS2012_A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Present_FNS2012_A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3.xml><?xml version="1.0" encoding="utf-8"?>
<a:theme xmlns:a="http://schemas.openxmlformats.org/drawingml/2006/main" name="1_Present_FNS2012_A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801</TotalTime>
  <Words>1151</Words>
  <Application>Microsoft Office PowerPoint</Application>
  <PresentationFormat>Экран (4:3)</PresentationFormat>
  <Paragraphs>148</Paragraphs>
  <Slides>16</Slides>
  <Notes>4</Notes>
  <HiddenSlides>0</HiddenSlides>
  <MMClips>0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16</vt:i4>
      </vt:variant>
    </vt:vector>
  </HeadingPairs>
  <TitlesOfParts>
    <vt:vector size="19" baseType="lpstr">
      <vt:lpstr>9_Present_FNS2012_A4</vt:lpstr>
      <vt:lpstr>Present_FNS2012_A4</vt:lpstr>
      <vt:lpstr>1_Present_FNS2012_A4</vt:lpstr>
      <vt:lpstr>Вычеты при приобретении ККТ.</vt:lpstr>
      <vt:lpstr>Общие условия получения вычета по ЕНВД</vt:lpstr>
      <vt:lpstr>Особенности получения вычета по ЕНВД </vt:lpstr>
      <vt:lpstr>Расчет ЕНВД, подлежащего уплате в бюджет</vt:lpstr>
      <vt:lpstr>Декларация по ЕНВД</vt:lpstr>
      <vt:lpstr>Уменьшение суммы налога по ПСН на сумму расходов по приобретению ККТ (пп.1 п.1 ст. 346.51 НК РФ)</vt:lpstr>
      <vt:lpstr>Получение вычета по ПСН</vt:lpstr>
      <vt:lpstr>Информация для получения вычета</vt:lpstr>
      <vt:lpstr>Типовые ситуации</vt:lpstr>
      <vt:lpstr>Типовые ситуации</vt:lpstr>
      <vt:lpstr>Типовые ситуации</vt:lpstr>
      <vt:lpstr>Презентация PowerPoint</vt:lpstr>
      <vt:lpstr>Типовые ситуации</vt:lpstr>
      <vt:lpstr>Типовые ситуации </vt:lpstr>
      <vt:lpstr>Условия уменьшения налога на расходы по приобретению  ККТ налогоплательщиками ЕНВД и ПСН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Динамика количества налогоплательщиков, применяющих специальные налоговые режимы</dc:title>
  <dc:creator>NubZyyy nikak</dc:creator>
  <cp:lastModifiedBy>Первашова Ольга Петровна</cp:lastModifiedBy>
  <cp:revision>70</cp:revision>
  <cp:lastPrinted>2018-10-15T08:30:18Z</cp:lastPrinted>
  <dcterms:created xsi:type="dcterms:W3CDTF">2018-10-14T17:01:29Z</dcterms:created>
  <dcterms:modified xsi:type="dcterms:W3CDTF">2019-04-24T14:47:38Z</dcterms:modified>
</cp:coreProperties>
</file>